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57" r:id="rId3"/>
    <p:sldId id="258" r:id="rId4"/>
    <p:sldId id="269" r:id="rId5"/>
    <p:sldId id="270" r:id="rId6"/>
    <p:sldId id="260" r:id="rId7"/>
    <p:sldId id="271" r:id="rId8"/>
    <p:sldId id="272" r:id="rId9"/>
    <p:sldId id="261" r:id="rId10"/>
    <p:sldId id="273" r:id="rId11"/>
    <p:sldId id="274" r:id="rId12"/>
    <p:sldId id="275" r:id="rId13"/>
    <p:sldId id="262" r:id="rId14"/>
    <p:sldId id="263" r:id="rId15"/>
    <p:sldId id="264" r:id="rId16"/>
    <p:sldId id="276" r:id="rId17"/>
    <p:sldId id="265" r:id="rId18"/>
    <p:sldId id="268" r:id="rId19"/>
  </p:sldIdLst>
  <p:sldSz cx="12192000" cy="6858000"/>
  <p:notesSz cx="6819900" cy="9918700"/>
  <p:custDataLst>
    <p:tags r:id="rId22"/>
  </p:custDataLst>
  <p:defaultTextStyle>
    <a:defPPr>
      <a:defRPr lang="en-GB"/>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4" userDrawn="1">
          <p15:clr>
            <a:srgbClr val="A4A3A4"/>
          </p15:clr>
        </p15:guide>
        <p15:guide id="2" pos="214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0964" autoAdjust="0"/>
  </p:normalViewPr>
  <p:slideViewPr>
    <p:cSldViewPr>
      <p:cViewPr varScale="1">
        <p:scale>
          <a:sx n="120" d="100"/>
          <a:sy n="120" d="100"/>
        </p:scale>
        <p:origin x="120" y="21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1956" y="-72"/>
      </p:cViewPr>
      <p:guideLst>
        <p:guide orient="horz" pos="3124"/>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63032" y="0"/>
            <a:ext cx="2955290" cy="495935"/>
          </a:xfrm>
          <a:prstGeom prst="rect">
            <a:avLst/>
          </a:prstGeom>
        </p:spPr>
        <p:txBody>
          <a:bodyPr vert="horz" lIns="91440" tIns="45720" rIns="91440" bIns="45720" rtlCol="0"/>
          <a:lstStyle>
            <a:lvl1pPr algn="r">
              <a:defRPr sz="1200"/>
            </a:lvl1pPr>
          </a:lstStyle>
          <a:p>
            <a:endParaRPr lang="en-GB"/>
          </a:p>
        </p:txBody>
      </p:sp>
      <p:sp>
        <p:nvSpPr>
          <p:cNvPr id="4" name="Footer Placeholder 3"/>
          <p:cNvSpPr>
            <a:spLocks noGrp="1"/>
          </p:cNvSpPr>
          <p:nvPr>
            <p:ph type="ftr" sz="quarter" idx="2"/>
          </p:nvPr>
        </p:nvSpPr>
        <p:spPr>
          <a:xfrm>
            <a:off x="0" y="9421044"/>
            <a:ext cx="2955290" cy="49593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63032" y="9421044"/>
            <a:ext cx="2955290" cy="495935"/>
          </a:xfrm>
          <a:prstGeom prst="rect">
            <a:avLst/>
          </a:prstGeom>
        </p:spPr>
        <p:txBody>
          <a:bodyPr vert="horz" lIns="91440" tIns="45720" rIns="91440" bIns="45720" rtlCol="0" anchor="b"/>
          <a:lstStyle>
            <a:lvl1pPr algn="r">
              <a:defRPr sz="1200"/>
            </a:lvl1pPr>
          </a:lstStyle>
          <a:p>
            <a:fld id="{1870E093-6864-4E73-AB43-DC8A3BB06908}" type="slidenum">
              <a:rPr lang="en-GB" smtClean="0"/>
              <a:t>‹#›</a:t>
            </a:fld>
            <a:endParaRPr lang="en-GB"/>
          </a:p>
        </p:txBody>
      </p:sp>
    </p:spTree>
    <p:extLst>
      <p:ext uri="{BB962C8B-B14F-4D97-AF65-F5344CB8AC3E}">
        <p14:creationId xmlns:p14="http://schemas.microsoft.com/office/powerpoint/2010/main" val="2146430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63032" y="0"/>
            <a:ext cx="2955290" cy="495935"/>
          </a:xfrm>
          <a:prstGeom prst="rect">
            <a:avLst/>
          </a:prstGeom>
        </p:spPr>
        <p:txBody>
          <a:bodyPr vert="horz" lIns="91440" tIns="45720" rIns="91440" bIns="45720" rtlCol="0"/>
          <a:lstStyle>
            <a:lvl1pPr algn="r">
              <a:defRPr sz="1200"/>
            </a:lvl1pPr>
          </a:lstStyle>
          <a:p>
            <a:endParaRPr lang="en-GB" dirty="0"/>
          </a:p>
        </p:txBody>
      </p:sp>
      <p:sp>
        <p:nvSpPr>
          <p:cNvPr id="4" name="Slide Image Placeholder 3"/>
          <p:cNvSpPr>
            <a:spLocks noGrp="1" noRot="1" noChangeAspect="1"/>
          </p:cNvSpPr>
          <p:nvPr>
            <p:ph type="sldImg" idx="2"/>
          </p:nvPr>
        </p:nvSpPr>
        <p:spPr>
          <a:xfrm>
            <a:off x="104775" y="744538"/>
            <a:ext cx="6610350" cy="37195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990" y="4711383"/>
            <a:ext cx="5455920" cy="446341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0" y="9421044"/>
            <a:ext cx="2955290" cy="49593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63032" y="9421044"/>
            <a:ext cx="2955290" cy="495935"/>
          </a:xfrm>
          <a:prstGeom prst="rect">
            <a:avLst/>
          </a:prstGeom>
        </p:spPr>
        <p:txBody>
          <a:bodyPr vert="horz" lIns="91440" tIns="45720" rIns="91440" bIns="45720" rtlCol="0" anchor="b"/>
          <a:lstStyle>
            <a:lvl1pPr algn="r">
              <a:defRPr sz="1200"/>
            </a:lvl1pPr>
          </a:lstStyle>
          <a:p>
            <a:fld id="{7E8D04DA-EFAB-427A-9C63-B0D759CFD5F5}" type="slidenum">
              <a:rPr lang="en-GB" smtClean="0"/>
              <a:t>‹#›</a:t>
            </a:fld>
            <a:endParaRPr lang="en-GB" dirty="0"/>
          </a:p>
        </p:txBody>
      </p:sp>
    </p:spTree>
    <p:extLst>
      <p:ext uri="{BB962C8B-B14F-4D97-AF65-F5344CB8AC3E}">
        <p14:creationId xmlns:p14="http://schemas.microsoft.com/office/powerpoint/2010/main" val="18693898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44538"/>
            <a:ext cx="6610350" cy="37195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8D04DA-EFAB-427A-9C63-B0D759CFD5F5}" type="slidenum">
              <a:rPr lang="en-GB" smtClean="0"/>
              <a:t>1</a:t>
            </a:fld>
            <a:endParaRPr lang="en-GB"/>
          </a:p>
        </p:txBody>
      </p:sp>
    </p:spTree>
    <p:extLst>
      <p:ext uri="{BB962C8B-B14F-4D97-AF65-F5344CB8AC3E}">
        <p14:creationId xmlns:p14="http://schemas.microsoft.com/office/powerpoint/2010/main" val="1654168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B197B5-1CFE-4105-8F0B-7779832A595E}" type="slidenum">
              <a:rPr lang="en-GB" smtClean="0"/>
              <a:pPr/>
              <a:t>‹#›</a:t>
            </a:fld>
            <a:endParaRPr lang="en-GB" dirty="0"/>
          </a:p>
        </p:txBody>
      </p:sp>
    </p:spTree>
    <p:extLst>
      <p:ext uri="{BB962C8B-B14F-4D97-AF65-F5344CB8AC3E}">
        <p14:creationId xmlns:p14="http://schemas.microsoft.com/office/powerpoint/2010/main" val="202777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785AB-EB48-4A45-9C0F-E70561C04C68}" type="slidenum">
              <a:rPr lang="en-GB" smtClean="0"/>
              <a:pPr/>
              <a:t>‹#›</a:t>
            </a:fld>
            <a:endParaRPr lang="en-GB"/>
          </a:p>
        </p:txBody>
      </p:sp>
    </p:spTree>
    <p:extLst>
      <p:ext uri="{BB962C8B-B14F-4D97-AF65-F5344CB8AC3E}">
        <p14:creationId xmlns:p14="http://schemas.microsoft.com/office/powerpoint/2010/main" val="253794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433F90-CBFB-4DF0-839D-3A7C3E65FA93}" type="slidenum">
              <a:rPr lang="en-GB" smtClean="0"/>
              <a:pPr/>
              <a:t>‹#›</a:t>
            </a:fld>
            <a:endParaRPr lang="en-GB"/>
          </a:p>
        </p:txBody>
      </p:sp>
    </p:spTree>
    <p:extLst>
      <p:ext uri="{BB962C8B-B14F-4D97-AF65-F5344CB8AC3E}">
        <p14:creationId xmlns:p14="http://schemas.microsoft.com/office/powerpoint/2010/main" val="221700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F8499-ED5E-4FDE-9453-EC7FF485DDD6}" type="slidenum">
              <a:rPr lang="en-GB" smtClean="0"/>
              <a:pPr/>
              <a:t>‹#›</a:t>
            </a:fld>
            <a:endParaRPr lang="en-GB"/>
          </a:p>
        </p:txBody>
      </p:sp>
    </p:spTree>
    <p:extLst>
      <p:ext uri="{BB962C8B-B14F-4D97-AF65-F5344CB8AC3E}">
        <p14:creationId xmlns:p14="http://schemas.microsoft.com/office/powerpoint/2010/main" val="134700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2BF6FD-A309-4C46-8649-0BE4D392A2C0}" type="slidenum">
              <a:rPr lang="en-GB" smtClean="0"/>
              <a:pPr/>
              <a:t>‹#›</a:t>
            </a:fld>
            <a:endParaRPr lang="en-GB"/>
          </a:p>
        </p:txBody>
      </p:sp>
    </p:spTree>
    <p:extLst>
      <p:ext uri="{BB962C8B-B14F-4D97-AF65-F5344CB8AC3E}">
        <p14:creationId xmlns:p14="http://schemas.microsoft.com/office/powerpoint/2010/main" val="2192259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73DA97-2062-46D2-A5F8-389D5E197217}" type="slidenum">
              <a:rPr lang="en-GB" smtClean="0"/>
              <a:pPr/>
              <a:t>‹#›</a:t>
            </a:fld>
            <a:endParaRPr lang="en-GB"/>
          </a:p>
        </p:txBody>
      </p:sp>
    </p:spTree>
    <p:extLst>
      <p:ext uri="{BB962C8B-B14F-4D97-AF65-F5344CB8AC3E}">
        <p14:creationId xmlns:p14="http://schemas.microsoft.com/office/powerpoint/2010/main" val="132395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C1A3F2-CB28-489E-A203-DF37A9CECF57}" type="slidenum">
              <a:rPr lang="en-GB" smtClean="0"/>
              <a:pPr/>
              <a:t>‹#›</a:t>
            </a:fld>
            <a:endParaRPr lang="en-GB"/>
          </a:p>
        </p:txBody>
      </p:sp>
    </p:spTree>
    <p:extLst>
      <p:ext uri="{BB962C8B-B14F-4D97-AF65-F5344CB8AC3E}">
        <p14:creationId xmlns:p14="http://schemas.microsoft.com/office/powerpoint/2010/main" val="125113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408EB9-42FC-4920-B796-EE1521AA1E1E}" type="slidenum">
              <a:rPr lang="en-GB" smtClean="0"/>
              <a:pPr/>
              <a:t>‹#›</a:t>
            </a:fld>
            <a:endParaRPr lang="en-GB"/>
          </a:p>
        </p:txBody>
      </p:sp>
    </p:spTree>
    <p:extLst>
      <p:ext uri="{BB962C8B-B14F-4D97-AF65-F5344CB8AC3E}">
        <p14:creationId xmlns:p14="http://schemas.microsoft.com/office/powerpoint/2010/main" val="89203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0AEE96-6A91-463A-BE74-04354A669169}" type="slidenum">
              <a:rPr lang="en-GB" smtClean="0"/>
              <a:pPr/>
              <a:t>‹#›</a:t>
            </a:fld>
            <a:endParaRPr lang="en-GB"/>
          </a:p>
        </p:txBody>
      </p:sp>
    </p:spTree>
    <p:extLst>
      <p:ext uri="{BB962C8B-B14F-4D97-AF65-F5344CB8AC3E}">
        <p14:creationId xmlns:p14="http://schemas.microsoft.com/office/powerpoint/2010/main" val="383166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AF6B76-BF7D-4B4F-B908-FCDE8FDAA8BF}" type="slidenum">
              <a:rPr lang="en-GB" smtClean="0"/>
              <a:pPr/>
              <a:t>‹#›</a:t>
            </a:fld>
            <a:endParaRPr lang="en-GB"/>
          </a:p>
        </p:txBody>
      </p:sp>
    </p:spTree>
    <p:extLst>
      <p:ext uri="{BB962C8B-B14F-4D97-AF65-F5344CB8AC3E}">
        <p14:creationId xmlns:p14="http://schemas.microsoft.com/office/powerpoint/2010/main" val="319777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09EBD5-1095-42CC-A8A2-A309EE1DBE97}" type="slidenum">
              <a:rPr lang="en-GB" smtClean="0"/>
              <a:pPr/>
              <a:t>‹#›</a:t>
            </a:fld>
            <a:endParaRPr lang="en-GB"/>
          </a:p>
        </p:txBody>
      </p:sp>
    </p:spTree>
    <p:extLst>
      <p:ext uri="{BB962C8B-B14F-4D97-AF65-F5344CB8AC3E}">
        <p14:creationId xmlns:p14="http://schemas.microsoft.com/office/powerpoint/2010/main" val="140370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C0C57-0339-4BFC-9E8C-13CD73BD5BAF}" type="slidenum">
              <a:rPr lang="en-GB" smtClean="0"/>
              <a:pPr/>
              <a:t>‹#›</a:t>
            </a:fld>
            <a:endParaRPr lang="en-GB" dirty="0"/>
          </a:p>
        </p:txBody>
      </p:sp>
    </p:spTree>
    <p:extLst>
      <p:ext uri="{BB962C8B-B14F-4D97-AF65-F5344CB8AC3E}">
        <p14:creationId xmlns:p14="http://schemas.microsoft.com/office/powerpoint/2010/main" val="1079041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52736"/>
            <a:ext cx="10363200" cy="1470025"/>
          </a:xfrm>
        </p:spPr>
        <p:txBody>
          <a:bodyPr/>
          <a:lstStyle/>
          <a:p>
            <a:r>
              <a:rPr lang="en-GB" dirty="0"/>
              <a:t>EU Directive on Companies’ Cross-border Mobility</a:t>
            </a:r>
          </a:p>
        </p:txBody>
      </p:sp>
      <p:sp>
        <p:nvSpPr>
          <p:cNvPr id="3" name="Subtitle 2"/>
          <p:cNvSpPr>
            <a:spLocks noGrp="1"/>
          </p:cNvSpPr>
          <p:nvPr>
            <p:ph type="subTitle" idx="1"/>
          </p:nvPr>
        </p:nvSpPr>
        <p:spPr>
          <a:xfrm>
            <a:off x="3935760" y="3861048"/>
            <a:ext cx="8534400" cy="1752600"/>
          </a:xfrm>
        </p:spPr>
        <p:txBody>
          <a:bodyPr>
            <a:normAutofit/>
          </a:bodyPr>
          <a:lstStyle/>
          <a:p>
            <a:r>
              <a:rPr lang="en-GB" sz="2800" dirty="0">
                <a:solidFill>
                  <a:schemeClr val="accent1"/>
                </a:solidFill>
              </a:rPr>
              <a:t>Francisco Garcimartin </a:t>
            </a:r>
          </a:p>
          <a:p>
            <a:r>
              <a:rPr lang="en-GB" sz="2800" dirty="0">
                <a:solidFill>
                  <a:schemeClr val="accent1"/>
                </a:solidFill>
              </a:rPr>
              <a:t>University </a:t>
            </a:r>
            <a:r>
              <a:rPr lang="en-GB" sz="2800" dirty="0" err="1">
                <a:solidFill>
                  <a:schemeClr val="accent1"/>
                </a:solidFill>
              </a:rPr>
              <a:t>Autónoma</a:t>
            </a:r>
            <a:r>
              <a:rPr lang="en-GB" sz="2800" dirty="0">
                <a:solidFill>
                  <a:schemeClr val="accent1"/>
                </a:solidFill>
              </a:rPr>
              <a:t> of Madrid</a:t>
            </a:r>
          </a:p>
        </p:txBody>
      </p:sp>
      <p:pic>
        <p:nvPicPr>
          <p:cNvPr id="5" name="Picture 4">
            <a:extLst>
              <a:ext uri="{FF2B5EF4-FFF2-40B4-BE49-F238E27FC236}">
                <a16:creationId xmlns:a16="http://schemas.microsoft.com/office/drawing/2014/main" id="{A44949D4-6F3F-46B0-AC70-2AB81AA3F730}"/>
              </a:ext>
            </a:extLst>
          </p:cNvPr>
          <p:cNvPicPr>
            <a:picLocks noChangeAspect="1"/>
          </p:cNvPicPr>
          <p:nvPr/>
        </p:nvPicPr>
        <p:blipFill>
          <a:blip r:embed="rId3"/>
          <a:stretch>
            <a:fillRect/>
          </a:stretch>
        </p:blipFill>
        <p:spPr>
          <a:xfrm>
            <a:off x="551384" y="2924944"/>
            <a:ext cx="4747923" cy="3450927"/>
          </a:xfrm>
          <a:prstGeom prst="rect">
            <a:avLst/>
          </a:prstGeom>
        </p:spPr>
      </p:pic>
    </p:spTree>
    <p:extLst>
      <p:ext uri="{BB962C8B-B14F-4D97-AF65-F5344CB8AC3E}">
        <p14:creationId xmlns:p14="http://schemas.microsoft.com/office/powerpoint/2010/main" val="3910953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A9C6-AEFD-4091-B6E7-17491F823388}"/>
              </a:ext>
            </a:extLst>
          </p:cNvPr>
          <p:cNvSpPr>
            <a:spLocks noGrp="1"/>
          </p:cNvSpPr>
          <p:nvPr>
            <p:ph type="title"/>
          </p:nvPr>
        </p:nvSpPr>
        <p:spPr/>
        <p:txBody>
          <a:bodyPr/>
          <a:lstStyle/>
          <a:p>
            <a:r>
              <a:rPr lang="en-GB" dirty="0"/>
              <a:t>Phases</a:t>
            </a:r>
          </a:p>
        </p:txBody>
      </p:sp>
      <p:sp>
        <p:nvSpPr>
          <p:cNvPr id="7" name="Arrow: Chevron 6">
            <a:extLst>
              <a:ext uri="{FF2B5EF4-FFF2-40B4-BE49-F238E27FC236}">
                <a16:creationId xmlns:a16="http://schemas.microsoft.com/office/drawing/2014/main" id="{E58BAEF9-8879-46D5-A10A-FC4141162878}"/>
              </a:ext>
            </a:extLst>
          </p:cNvPr>
          <p:cNvSpPr/>
          <p:nvPr/>
        </p:nvSpPr>
        <p:spPr>
          <a:xfrm>
            <a:off x="928292" y="1859082"/>
            <a:ext cx="2160240" cy="1008112"/>
          </a:xfrm>
          <a:prstGeom prst="chevron">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9">
            <a:extLst>
              <a:ext uri="{FF2B5EF4-FFF2-40B4-BE49-F238E27FC236}">
                <a16:creationId xmlns:a16="http://schemas.microsoft.com/office/drawing/2014/main" id="{F323E84A-CBAD-4650-AC3A-C5892F5A4AF5}"/>
              </a:ext>
            </a:extLst>
          </p:cNvPr>
          <p:cNvSpPr txBox="1"/>
          <p:nvPr/>
        </p:nvSpPr>
        <p:spPr>
          <a:xfrm>
            <a:off x="1415480" y="2193861"/>
            <a:ext cx="1578117"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Documentation</a:t>
            </a:r>
          </a:p>
        </p:txBody>
      </p:sp>
      <p:sp>
        <p:nvSpPr>
          <p:cNvPr id="11" name="Arrow: Chevron 10">
            <a:extLst>
              <a:ext uri="{FF2B5EF4-FFF2-40B4-BE49-F238E27FC236}">
                <a16:creationId xmlns:a16="http://schemas.microsoft.com/office/drawing/2014/main" id="{FC3F342A-414A-4342-AB66-E752B81CE4BE}"/>
              </a:ext>
            </a:extLst>
          </p:cNvPr>
          <p:cNvSpPr/>
          <p:nvPr/>
        </p:nvSpPr>
        <p:spPr>
          <a:xfrm>
            <a:off x="3381114" y="1859082"/>
            <a:ext cx="2160240" cy="1008112"/>
          </a:xfrm>
          <a:prstGeom prst="chevron">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a:extLst>
              <a:ext uri="{FF2B5EF4-FFF2-40B4-BE49-F238E27FC236}">
                <a16:creationId xmlns:a16="http://schemas.microsoft.com/office/drawing/2014/main" id="{91EAE4D3-D8CD-4851-B056-906ED869CD3E}"/>
              </a:ext>
            </a:extLst>
          </p:cNvPr>
          <p:cNvSpPr txBox="1"/>
          <p:nvPr/>
        </p:nvSpPr>
        <p:spPr>
          <a:xfrm>
            <a:off x="3719736" y="2043774"/>
            <a:ext cx="1663081"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Approval</a:t>
            </a:r>
          </a:p>
          <a:p>
            <a:pPr algn="ctr"/>
            <a:r>
              <a:rPr lang="en-GB" sz="1600" dirty="0">
                <a:latin typeface="Arial" panose="020B0604020202020204" pitchFamily="34" charset="0"/>
                <a:cs typeface="Arial" panose="020B0604020202020204" pitchFamily="34" charset="0"/>
              </a:rPr>
              <a:t>(+safeguards)</a:t>
            </a:r>
          </a:p>
        </p:txBody>
      </p:sp>
      <p:sp>
        <p:nvSpPr>
          <p:cNvPr id="13" name="Arrow: Chevron 12">
            <a:extLst>
              <a:ext uri="{FF2B5EF4-FFF2-40B4-BE49-F238E27FC236}">
                <a16:creationId xmlns:a16="http://schemas.microsoft.com/office/drawing/2014/main" id="{4360830D-8E01-4A51-BC0C-D5BF6FCFFFE1}"/>
              </a:ext>
            </a:extLst>
          </p:cNvPr>
          <p:cNvSpPr/>
          <p:nvPr/>
        </p:nvSpPr>
        <p:spPr>
          <a:xfrm>
            <a:off x="5772714" y="1868198"/>
            <a:ext cx="2160240" cy="1008112"/>
          </a:xfrm>
          <a:prstGeom prst="chevron">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a:extLst>
              <a:ext uri="{FF2B5EF4-FFF2-40B4-BE49-F238E27FC236}">
                <a16:creationId xmlns:a16="http://schemas.microsoft.com/office/drawing/2014/main" id="{60AE5DA5-BBF8-4146-8510-2FECBC55EF87}"/>
              </a:ext>
            </a:extLst>
          </p:cNvPr>
          <p:cNvSpPr txBox="1"/>
          <p:nvPr/>
        </p:nvSpPr>
        <p:spPr>
          <a:xfrm>
            <a:off x="6168008" y="2079866"/>
            <a:ext cx="1583057"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Pre-operation</a:t>
            </a:r>
          </a:p>
          <a:p>
            <a:pPr algn="ctr"/>
            <a:r>
              <a:rPr lang="en-GB" sz="1600" dirty="0">
                <a:latin typeface="Arial" panose="020B0604020202020204" pitchFamily="34" charset="0"/>
                <a:cs typeface="Arial" panose="020B0604020202020204" pitchFamily="34" charset="0"/>
              </a:rPr>
              <a:t>certificate</a:t>
            </a:r>
          </a:p>
        </p:txBody>
      </p:sp>
      <p:sp>
        <p:nvSpPr>
          <p:cNvPr id="15" name="Arrow: Chevron 14">
            <a:extLst>
              <a:ext uri="{FF2B5EF4-FFF2-40B4-BE49-F238E27FC236}">
                <a16:creationId xmlns:a16="http://schemas.microsoft.com/office/drawing/2014/main" id="{E01CA40E-2A81-4794-BE76-C892A7DCE341}"/>
              </a:ext>
            </a:extLst>
          </p:cNvPr>
          <p:cNvSpPr/>
          <p:nvPr/>
        </p:nvSpPr>
        <p:spPr>
          <a:xfrm>
            <a:off x="8391156" y="1859082"/>
            <a:ext cx="2160240" cy="1008112"/>
          </a:xfrm>
          <a:prstGeom prst="chevron">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E19EE546-A13A-464C-9F46-7379612FDF5F}"/>
              </a:ext>
            </a:extLst>
          </p:cNvPr>
          <p:cNvSpPr txBox="1"/>
          <p:nvPr/>
        </p:nvSpPr>
        <p:spPr>
          <a:xfrm>
            <a:off x="8976320" y="2136895"/>
            <a:ext cx="1368152"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Registration</a:t>
            </a:r>
          </a:p>
        </p:txBody>
      </p:sp>
      <p:sp>
        <p:nvSpPr>
          <p:cNvPr id="18" name="TextBox 17">
            <a:extLst>
              <a:ext uri="{FF2B5EF4-FFF2-40B4-BE49-F238E27FC236}">
                <a16:creationId xmlns:a16="http://schemas.microsoft.com/office/drawing/2014/main" id="{91D45533-A365-4C43-882D-721AA01D9D3D}"/>
              </a:ext>
            </a:extLst>
          </p:cNvPr>
          <p:cNvSpPr txBox="1"/>
          <p:nvPr/>
        </p:nvSpPr>
        <p:spPr>
          <a:xfrm>
            <a:off x="2351585" y="3645024"/>
            <a:ext cx="3960440" cy="1815882"/>
          </a:xfrm>
          <a:prstGeom prst="rect">
            <a:avLst/>
          </a:prstGeom>
          <a:noFill/>
          <a:ln w="6350">
            <a:solidFill>
              <a:schemeClr val="tx1"/>
            </a:solidFill>
          </a:ln>
        </p:spPr>
        <p:txBody>
          <a:bodyPr wrap="square" rtlCol="0">
            <a:spAutoFit/>
          </a:bodyPr>
          <a:lstStyle/>
          <a:p>
            <a:pPr marL="285750" indent="-285750">
              <a:buFont typeface="Arial" panose="020B0604020202020204" pitchFamily="34" charset="0"/>
              <a:buChar char="•"/>
            </a:pPr>
            <a:r>
              <a:rPr lang="en-GB" sz="1400" dirty="0">
                <a:latin typeface="+mj-lt"/>
              </a:rPr>
              <a:t>General meeting</a:t>
            </a:r>
          </a:p>
          <a:p>
            <a:pPr marL="285750" indent="-285750">
              <a:buFont typeface="Arial" panose="020B0604020202020204" pitchFamily="34" charset="0"/>
              <a:buChar char="•"/>
            </a:pPr>
            <a:endParaRPr lang="en-GB" sz="1400" dirty="0">
              <a:latin typeface="+mj-lt"/>
            </a:endParaRPr>
          </a:p>
          <a:p>
            <a:pPr marL="742950" lvl="1" indent="-285750">
              <a:buFont typeface="Arial" panose="020B0604020202020204" pitchFamily="34" charset="0"/>
              <a:buChar char="•"/>
            </a:pPr>
            <a:r>
              <a:rPr lang="en-GB" sz="1400" dirty="0">
                <a:latin typeface="+mj-lt"/>
              </a:rPr>
              <a:t>Qualified majority (66%-90%)</a:t>
            </a:r>
          </a:p>
          <a:p>
            <a:pPr marL="742950" lvl="1" indent="-285750">
              <a:buFont typeface="Arial" panose="020B0604020202020204" pitchFamily="34" charset="0"/>
              <a:buChar char="•"/>
            </a:pPr>
            <a:endParaRPr lang="en-GB" sz="1400" dirty="0">
              <a:latin typeface="+mj-lt"/>
            </a:endParaRPr>
          </a:p>
          <a:p>
            <a:pPr marL="742950" lvl="1" indent="-285750">
              <a:buFont typeface="Arial" panose="020B0604020202020204" pitchFamily="34" charset="0"/>
              <a:buChar char="•"/>
            </a:pPr>
            <a:r>
              <a:rPr lang="en-GB" sz="1400" dirty="0">
                <a:latin typeface="+mj-lt"/>
              </a:rPr>
              <a:t>Conditional Implementation</a:t>
            </a:r>
          </a:p>
          <a:p>
            <a:pPr marL="742950" lvl="1" indent="-285750">
              <a:buFont typeface="Arial" panose="020B0604020202020204" pitchFamily="34" charset="0"/>
              <a:buChar char="•"/>
            </a:pPr>
            <a:endParaRPr lang="en-GB" sz="1400" dirty="0">
              <a:latin typeface="+mj-lt"/>
            </a:endParaRPr>
          </a:p>
          <a:p>
            <a:pPr marL="742950" lvl="1" indent="-285750">
              <a:buFont typeface="Arial" panose="020B0604020202020204" pitchFamily="34" charset="0"/>
              <a:buChar char="•"/>
            </a:pPr>
            <a:r>
              <a:rPr lang="en-GB" sz="1400" dirty="0">
                <a:latin typeface="+mj-lt"/>
              </a:rPr>
              <a:t>Limited grounds for challenging  </a:t>
            </a:r>
          </a:p>
          <a:p>
            <a:pPr marL="285750" indent="-285750">
              <a:buFont typeface="Arial" panose="020B0604020202020204" pitchFamily="34" charset="0"/>
              <a:buChar char="•"/>
            </a:pPr>
            <a:endParaRPr lang="en-GB" sz="1400" dirty="0">
              <a:latin typeface="+mj-lt"/>
            </a:endParaRPr>
          </a:p>
        </p:txBody>
      </p:sp>
      <p:sp>
        <p:nvSpPr>
          <p:cNvPr id="17" name="Arrow: Down 16">
            <a:extLst>
              <a:ext uri="{FF2B5EF4-FFF2-40B4-BE49-F238E27FC236}">
                <a16:creationId xmlns:a16="http://schemas.microsoft.com/office/drawing/2014/main" id="{A26A0345-1EB9-4CED-A276-8494FD44311D}"/>
              </a:ext>
            </a:extLst>
          </p:cNvPr>
          <p:cNvSpPr/>
          <p:nvPr/>
        </p:nvSpPr>
        <p:spPr>
          <a:xfrm>
            <a:off x="4245210" y="3021840"/>
            <a:ext cx="432048" cy="573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403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A9C6-AEFD-4091-B6E7-17491F823388}"/>
              </a:ext>
            </a:extLst>
          </p:cNvPr>
          <p:cNvSpPr>
            <a:spLocks noGrp="1"/>
          </p:cNvSpPr>
          <p:nvPr>
            <p:ph type="title"/>
          </p:nvPr>
        </p:nvSpPr>
        <p:spPr/>
        <p:txBody>
          <a:bodyPr/>
          <a:lstStyle/>
          <a:p>
            <a:r>
              <a:rPr lang="en-GB" dirty="0"/>
              <a:t>Phases</a:t>
            </a:r>
          </a:p>
        </p:txBody>
      </p:sp>
      <p:sp>
        <p:nvSpPr>
          <p:cNvPr id="7" name="Arrow: Chevron 6">
            <a:extLst>
              <a:ext uri="{FF2B5EF4-FFF2-40B4-BE49-F238E27FC236}">
                <a16:creationId xmlns:a16="http://schemas.microsoft.com/office/drawing/2014/main" id="{E58BAEF9-8879-46D5-A10A-FC4141162878}"/>
              </a:ext>
            </a:extLst>
          </p:cNvPr>
          <p:cNvSpPr/>
          <p:nvPr/>
        </p:nvSpPr>
        <p:spPr>
          <a:xfrm>
            <a:off x="928292" y="1859082"/>
            <a:ext cx="2160240" cy="1008112"/>
          </a:xfrm>
          <a:prstGeom prst="chevron">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9">
            <a:extLst>
              <a:ext uri="{FF2B5EF4-FFF2-40B4-BE49-F238E27FC236}">
                <a16:creationId xmlns:a16="http://schemas.microsoft.com/office/drawing/2014/main" id="{F323E84A-CBAD-4650-AC3A-C5892F5A4AF5}"/>
              </a:ext>
            </a:extLst>
          </p:cNvPr>
          <p:cNvSpPr txBox="1"/>
          <p:nvPr/>
        </p:nvSpPr>
        <p:spPr>
          <a:xfrm>
            <a:off x="1415480" y="2193861"/>
            <a:ext cx="1578117"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Documentation</a:t>
            </a:r>
          </a:p>
        </p:txBody>
      </p:sp>
      <p:sp>
        <p:nvSpPr>
          <p:cNvPr id="11" name="Arrow: Chevron 10">
            <a:extLst>
              <a:ext uri="{FF2B5EF4-FFF2-40B4-BE49-F238E27FC236}">
                <a16:creationId xmlns:a16="http://schemas.microsoft.com/office/drawing/2014/main" id="{FC3F342A-414A-4342-AB66-E752B81CE4BE}"/>
              </a:ext>
            </a:extLst>
          </p:cNvPr>
          <p:cNvSpPr/>
          <p:nvPr/>
        </p:nvSpPr>
        <p:spPr>
          <a:xfrm>
            <a:off x="3381114" y="1859082"/>
            <a:ext cx="2160240" cy="1008112"/>
          </a:xfrm>
          <a:prstGeom prst="chevron">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a:extLst>
              <a:ext uri="{FF2B5EF4-FFF2-40B4-BE49-F238E27FC236}">
                <a16:creationId xmlns:a16="http://schemas.microsoft.com/office/drawing/2014/main" id="{91EAE4D3-D8CD-4851-B056-906ED869CD3E}"/>
              </a:ext>
            </a:extLst>
          </p:cNvPr>
          <p:cNvSpPr txBox="1"/>
          <p:nvPr/>
        </p:nvSpPr>
        <p:spPr>
          <a:xfrm>
            <a:off x="3719736" y="2043774"/>
            <a:ext cx="1663081"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Approval</a:t>
            </a:r>
          </a:p>
          <a:p>
            <a:pPr algn="ctr"/>
            <a:r>
              <a:rPr lang="en-GB" sz="1600" dirty="0">
                <a:latin typeface="Arial" panose="020B0604020202020204" pitchFamily="34" charset="0"/>
                <a:cs typeface="Arial" panose="020B0604020202020204" pitchFamily="34" charset="0"/>
              </a:rPr>
              <a:t>(+safeguards)</a:t>
            </a:r>
          </a:p>
        </p:txBody>
      </p:sp>
      <p:sp>
        <p:nvSpPr>
          <p:cNvPr id="13" name="Arrow: Chevron 12">
            <a:extLst>
              <a:ext uri="{FF2B5EF4-FFF2-40B4-BE49-F238E27FC236}">
                <a16:creationId xmlns:a16="http://schemas.microsoft.com/office/drawing/2014/main" id="{4360830D-8E01-4A51-BC0C-D5BF6FCFFFE1}"/>
              </a:ext>
            </a:extLst>
          </p:cNvPr>
          <p:cNvSpPr/>
          <p:nvPr/>
        </p:nvSpPr>
        <p:spPr>
          <a:xfrm>
            <a:off x="5772714" y="1868198"/>
            <a:ext cx="2160240" cy="1008112"/>
          </a:xfrm>
          <a:prstGeom prst="chevron">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a:extLst>
              <a:ext uri="{FF2B5EF4-FFF2-40B4-BE49-F238E27FC236}">
                <a16:creationId xmlns:a16="http://schemas.microsoft.com/office/drawing/2014/main" id="{60AE5DA5-BBF8-4146-8510-2FECBC55EF87}"/>
              </a:ext>
            </a:extLst>
          </p:cNvPr>
          <p:cNvSpPr txBox="1"/>
          <p:nvPr/>
        </p:nvSpPr>
        <p:spPr>
          <a:xfrm>
            <a:off x="6168008" y="2079866"/>
            <a:ext cx="1583057"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Pre-operation</a:t>
            </a:r>
          </a:p>
          <a:p>
            <a:pPr algn="ctr"/>
            <a:r>
              <a:rPr lang="en-GB" sz="1600" dirty="0">
                <a:latin typeface="Arial" panose="020B0604020202020204" pitchFamily="34" charset="0"/>
                <a:cs typeface="Arial" panose="020B0604020202020204" pitchFamily="34" charset="0"/>
              </a:rPr>
              <a:t>certificate</a:t>
            </a:r>
          </a:p>
        </p:txBody>
      </p:sp>
      <p:sp>
        <p:nvSpPr>
          <p:cNvPr id="15" name="Arrow: Chevron 14">
            <a:extLst>
              <a:ext uri="{FF2B5EF4-FFF2-40B4-BE49-F238E27FC236}">
                <a16:creationId xmlns:a16="http://schemas.microsoft.com/office/drawing/2014/main" id="{E01CA40E-2A81-4794-BE76-C892A7DCE341}"/>
              </a:ext>
            </a:extLst>
          </p:cNvPr>
          <p:cNvSpPr/>
          <p:nvPr/>
        </p:nvSpPr>
        <p:spPr>
          <a:xfrm>
            <a:off x="8391156" y="1859082"/>
            <a:ext cx="2160240" cy="1008112"/>
          </a:xfrm>
          <a:prstGeom prst="chevron">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E19EE546-A13A-464C-9F46-7379612FDF5F}"/>
              </a:ext>
            </a:extLst>
          </p:cNvPr>
          <p:cNvSpPr txBox="1"/>
          <p:nvPr/>
        </p:nvSpPr>
        <p:spPr>
          <a:xfrm>
            <a:off x="8976320" y="2136895"/>
            <a:ext cx="1368152"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Registration</a:t>
            </a:r>
          </a:p>
        </p:txBody>
      </p:sp>
      <p:sp>
        <p:nvSpPr>
          <p:cNvPr id="18" name="TextBox 17">
            <a:extLst>
              <a:ext uri="{FF2B5EF4-FFF2-40B4-BE49-F238E27FC236}">
                <a16:creationId xmlns:a16="http://schemas.microsoft.com/office/drawing/2014/main" id="{91D45533-A365-4C43-882D-721AA01D9D3D}"/>
              </a:ext>
            </a:extLst>
          </p:cNvPr>
          <p:cNvSpPr txBox="1"/>
          <p:nvPr/>
        </p:nvSpPr>
        <p:spPr>
          <a:xfrm>
            <a:off x="4079776" y="3764854"/>
            <a:ext cx="5832648" cy="1815882"/>
          </a:xfrm>
          <a:prstGeom prst="rect">
            <a:avLst/>
          </a:prstGeom>
          <a:noFill/>
          <a:ln w="6350">
            <a:solidFill>
              <a:schemeClr val="tx1"/>
            </a:solidFill>
          </a:ln>
        </p:spPr>
        <p:txBody>
          <a:bodyPr wrap="square" rtlCol="0">
            <a:spAutoFit/>
          </a:bodyPr>
          <a:lstStyle/>
          <a:p>
            <a:pPr marL="285750" indent="-285750">
              <a:buFont typeface="Arial" panose="020B0604020202020204" pitchFamily="34" charset="0"/>
              <a:buChar char="•"/>
            </a:pPr>
            <a:r>
              <a:rPr lang="en-GB" sz="1400" dirty="0">
                <a:latin typeface="+mj-lt"/>
              </a:rPr>
              <a:t>Pre-conversion/merger/division certificate</a:t>
            </a:r>
          </a:p>
          <a:p>
            <a:pPr marL="285750" indent="-285750">
              <a:buFont typeface="Arial" panose="020B0604020202020204" pitchFamily="34" charset="0"/>
              <a:buChar char="•"/>
            </a:pPr>
            <a:endParaRPr lang="en-GB" sz="1400" dirty="0">
              <a:latin typeface="+mj-lt"/>
            </a:endParaRPr>
          </a:p>
          <a:p>
            <a:pPr marL="742950" lvl="1" indent="-285750">
              <a:buFont typeface="Arial" panose="020B0604020202020204" pitchFamily="34" charset="0"/>
              <a:buChar char="•"/>
            </a:pPr>
            <a:r>
              <a:rPr lang="en-GB" sz="1400" dirty="0">
                <a:latin typeface="+mj-lt"/>
              </a:rPr>
              <a:t>Competent authority</a:t>
            </a:r>
          </a:p>
          <a:p>
            <a:pPr marL="742950" lvl="1" indent="-285750">
              <a:buFont typeface="Arial" panose="020B0604020202020204" pitchFamily="34" charset="0"/>
              <a:buChar char="•"/>
            </a:pPr>
            <a:endParaRPr lang="en-GB" sz="1400" dirty="0">
              <a:latin typeface="+mj-lt"/>
            </a:endParaRPr>
          </a:p>
          <a:p>
            <a:pPr marL="742950" lvl="1" indent="-285750">
              <a:buFont typeface="Arial" panose="020B0604020202020204" pitchFamily="34" charset="0"/>
              <a:buChar char="•"/>
            </a:pPr>
            <a:r>
              <a:rPr lang="en-GB" sz="1400" dirty="0">
                <a:latin typeface="+mj-lt"/>
              </a:rPr>
              <a:t>Control of the legality under the law of the departure MS, including the general clause on abuse or fraud</a:t>
            </a:r>
          </a:p>
          <a:p>
            <a:pPr marL="742950" lvl="1" indent="-285750">
              <a:buFont typeface="Arial" panose="020B0604020202020204" pitchFamily="34" charset="0"/>
              <a:buChar char="•"/>
            </a:pPr>
            <a:endParaRPr lang="en-GB" sz="1400" dirty="0">
              <a:latin typeface="+mj-lt"/>
            </a:endParaRPr>
          </a:p>
          <a:p>
            <a:pPr marL="742950" lvl="1" indent="-285750">
              <a:buFont typeface="Arial" panose="020B0604020202020204" pitchFamily="34" charset="0"/>
              <a:buChar char="•"/>
            </a:pPr>
            <a:r>
              <a:rPr lang="en-GB" sz="1400" dirty="0">
                <a:latin typeface="+mj-lt"/>
              </a:rPr>
              <a:t>Three months</a:t>
            </a:r>
          </a:p>
        </p:txBody>
      </p:sp>
      <p:sp>
        <p:nvSpPr>
          <p:cNvPr id="17" name="Arrow: Down 16">
            <a:extLst>
              <a:ext uri="{FF2B5EF4-FFF2-40B4-BE49-F238E27FC236}">
                <a16:creationId xmlns:a16="http://schemas.microsoft.com/office/drawing/2014/main" id="{A26A0345-1EB9-4CED-A276-8494FD44311D}"/>
              </a:ext>
            </a:extLst>
          </p:cNvPr>
          <p:cNvSpPr/>
          <p:nvPr/>
        </p:nvSpPr>
        <p:spPr>
          <a:xfrm>
            <a:off x="6636810" y="3040072"/>
            <a:ext cx="432048" cy="573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696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A9C6-AEFD-4091-B6E7-17491F823388}"/>
              </a:ext>
            </a:extLst>
          </p:cNvPr>
          <p:cNvSpPr>
            <a:spLocks noGrp="1"/>
          </p:cNvSpPr>
          <p:nvPr>
            <p:ph type="title"/>
          </p:nvPr>
        </p:nvSpPr>
        <p:spPr/>
        <p:txBody>
          <a:bodyPr/>
          <a:lstStyle/>
          <a:p>
            <a:r>
              <a:rPr lang="en-GB" dirty="0"/>
              <a:t>Phases</a:t>
            </a:r>
          </a:p>
        </p:txBody>
      </p:sp>
      <p:sp>
        <p:nvSpPr>
          <p:cNvPr id="7" name="Arrow: Chevron 6">
            <a:extLst>
              <a:ext uri="{FF2B5EF4-FFF2-40B4-BE49-F238E27FC236}">
                <a16:creationId xmlns:a16="http://schemas.microsoft.com/office/drawing/2014/main" id="{E58BAEF9-8879-46D5-A10A-FC4141162878}"/>
              </a:ext>
            </a:extLst>
          </p:cNvPr>
          <p:cNvSpPr/>
          <p:nvPr/>
        </p:nvSpPr>
        <p:spPr>
          <a:xfrm>
            <a:off x="928292" y="1859082"/>
            <a:ext cx="2160240" cy="1008112"/>
          </a:xfrm>
          <a:prstGeom prst="chevron">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9">
            <a:extLst>
              <a:ext uri="{FF2B5EF4-FFF2-40B4-BE49-F238E27FC236}">
                <a16:creationId xmlns:a16="http://schemas.microsoft.com/office/drawing/2014/main" id="{F323E84A-CBAD-4650-AC3A-C5892F5A4AF5}"/>
              </a:ext>
            </a:extLst>
          </p:cNvPr>
          <p:cNvSpPr txBox="1"/>
          <p:nvPr/>
        </p:nvSpPr>
        <p:spPr>
          <a:xfrm>
            <a:off x="1415480" y="2193861"/>
            <a:ext cx="1578117"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Documentation</a:t>
            </a:r>
          </a:p>
        </p:txBody>
      </p:sp>
      <p:sp>
        <p:nvSpPr>
          <p:cNvPr id="11" name="Arrow: Chevron 10">
            <a:extLst>
              <a:ext uri="{FF2B5EF4-FFF2-40B4-BE49-F238E27FC236}">
                <a16:creationId xmlns:a16="http://schemas.microsoft.com/office/drawing/2014/main" id="{FC3F342A-414A-4342-AB66-E752B81CE4BE}"/>
              </a:ext>
            </a:extLst>
          </p:cNvPr>
          <p:cNvSpPr/>
          <p:nvPr/>
        </p:nvSpPr>
        <p:spPr>
          <a:xfrm>
            <a:off x="3381114" y="1859082"/>
            <a:ext cx="2160240" cy="1008112"/>
          </a:xfrm>
          <a:prstGeom prst="chevron">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a:extLst>
              <a:ext uri="{FF2B5EF4-FFF2-40B4-BE49-F238E27FC236}">
                <a16:creationId xmlns:a16="http://schemas.microsoft.com/office/drawing/2014/main" id="{91EAE4D3-D8CD-4851-B056-906ED869CD3E}"/>
              </a:ext>
            </a:extLst>
          </p:cNvPr>
          <p:cNvSpPr txBox="1"/>
          <p:nvPr/>
        </p:nvSpPr>
        <p:spPr>
          <a:xfrm>
            <a:off x="3719736" y="2043774"/>
            <a:ext cx="1663081"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Approval</a:t>
            </a:r>
          </a:p>
          <a:p>
            <a:pPr algn="ctr"/>
            <a:r>
              <a:rPr lang="en-GB" sz="1600" dirty="0">
                <a:latin typeface="Arial" panose="020B0604020202020204" pitchFamily="34" charset="0"/>
                <a:cs typeface="Arial" panose="020B0604020202020204" pitchFamily="34" charset="0"/>
              </a:rPr>
              <a:t>(+safeguards)</a:t>
            </a:r>
          </a:p>
        </p:txBody>
      </p:sp>
      <p:sp>
        <p:nvSpPr>
          <p:cNvPr id="13" name="Arrow: Chevron 12">
            <a:extLst>
              <a:ext uri="{FF2B5EF4-FFF2-40B4-BE49-F238E27FC236}">
                <a16:creationId xmlns:a16="http://schemas.microsoft.com/office/drawing/2014/main" id="{4360830D-8E01-4A51-BC0C-D5BF6FCFFFE1}"/>
              </a:ext>
            </a:extLst>
          </p:cNvPr>
          <p:cNvSpPr/>
          <p:nvPr/>
        </p:nvSpPr>
        <p:spPr>
          <a:xfrm>
            <a:off x="5772714" y="1868198"/>
            <a:ext cx="2160240" cy="1008112"/>
          </a:xfrm>
          <a:prstGeom prst="chevron">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a:extLst>
              <a:ext uri="{FF2B5EF4-FFF2-40B4-BE49-F238E27FC236}">
                <a16:creationId xmlns:a16="http://schemas.microsoft.com/office/drawing/2014/main" id="{60AE5DA5-BBF8-4146-8510-2FECBC55EF87}"/>
              </a:ext>
            </a:extLst>
          </p:cNvPr>
          <p:cNvSpPr txBox="1"/>
          <p:nvPr/>
        </p:nvSpPr>
        <p:spPr>
          <a:xfrm>
            <a:off x="6168008" y="2079866"/>
            <a:ext cx="1583057"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Pre-operation</a:t>
            </a:r>
          </a:p>
          <a:p>
            <a:pPr algn="ctr"/>
            <a:r>
              <a:rPr lang="en-GB" sz="1600" dirty="0">
                <a:latin typeface="Arial" panose="020B0604020202020204" pitchFamily="34" charset="0"/>
                <a:cs typeface="Arial" panose="020B0604020202020204" pitchFamily="34" charset="0"/>
              </a:rPr>
              <a:t>certificate</a:t>
            </a:r>
          </a:p>
        </p:txBody>
      </p:sp>
      <p:sp>
        <p:nvSpPr>
          <p:cNvPr id="15" name="Arrow: Chevron 14">
            <a:extLst>
              <a:ext uri="{FF2B5EF4-FFF2-40B4-BE49-F238E27FC236}">
                <a16:creationId xmlns:a16="http://schemas.microsoft.com/office/drawing/2014/main" id="{E01CA40E-2A81-4794-BE76-C892A7DCE341}"/>
              </a:ext>
            </a:extLst>
          </p:cNvPr>
          <p:cNvSpPr/>
          <p:nvPr/>
        </p:nvSpPr>
        <p:spPr>
          <a:xfrm>
            <a:off x="8391156" y="1859082"/>
            <a:ext cx="2160240" cy="1008112"/>
          </a:xfrm>
          <a:prstGeom prst="chevron">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E19EE546-A13A-464C-9F46-7379612FDF5F}"/>
              </a:ext>
            </a:extLst>
          </p:cNvPr>
          <p:cNvSpPr txBox="1"/>
          <p:nvPr/>
        </p:nvSpPr>
        <p:spPr>
          <a:xfrm>
            <a:off x="8976320" y="2136895"/>
            <a:ext cx="1368152"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Registration</a:t>
            </a:r>
          </a:p>
        </p:txBody>
      </p:sp>
      <p:sp>
        <p:nvSpPr>
          <p:cNvPr id="18" name="TextBox 17">
            <a:extLst>
              <a:ext uri="{FF2B5EF4-FFF2-40B4-BE49-F238E27FC236}">
                <a16:creationId xmlns:a16="http://schemas.microsoft.com/office/drawing/2014/main" id="{91D45533-A365-4C43-882D-721AA01D9D3D}"/>
              </a:ext>
            </a:extLst>
          </p:cNvPr>
          <p:cNvSpPr txBox="1"/>
          <p:nvPr/>
        </p:nvSpPr>
        <p:spPr>
          <a:xfrm>
            <a:off x="7824751" y="3717032"/>
            <a:ext cx="3671289" cy="1600438"/>
          </a:xfrm>
          <a:prstGeom prst="rect">
            <a:avLst/>
          </a:prstGeom>
          <a:noFill/>
          <a:ln w="6350">
            <a:solidFill>
              <a:schemeClr val="tx1"/>
            </a:solidFill>
          </a:ln>
        </p:spPr>
        <p:txBody>
          <a:bodyPr wrap="square" rtlCol="0">
            <a:spAutoFit/>
          </a:bodyPr>
          <a:lstStyle/>
          <a:p>
            <a:pPr marL="285750" indent="-285750">
              <a:buFont typeface="Arial" panose="020B0604020202020204" pitchFamily="34" charset="0"/>
              <a:buChar char="•"/>
            </a:pPr>
            <a:endParaRPr lang="en-GB" sz="1400" dirty="0">
              <a:latin typeface="+mj-lt"/>
            </a:endParaRPr>
          </a:p>
          <a:p>
            <a:pPr marL="742950" lvl="1" indent="-285750">
              <a:buFont typeface="Arial" panose="020B0604020202020204" pitchFamily="34" charset="0"/>
              <a:buChar char="•"/>
            </a:pPr>
            <a:r>
              <a:rPr lang="en-GB" sz="1400" dirty="0">
                <a:latin typeface="+mj-lt"/>
              </a:rPr>
              <a:t>Competent authority</a:t>
            </a:r>
          </a:p>
          <a:p>
            <a:pPr marL="742950" lvl="1" indent="-285750">
              <a:buFont typeface="Arial" panose="020B0604020202020204" pitchFamily="34" charset="0"/>
              <a:buChar char="•"/>
            </a:pPr>
            <a:endParaRPr lang="en-GB" sz="1400" dirty="0">
              <a:latin typeface="+mj-lt"/>
            </a:endParaRPr>
          </a:p>
          <a:p>
            <a:pPr marL="742950" lvl="1" indent="-285750">
              <a:buFont typeface="Arial" panose="020B0604020202020204" pitchFamily="34" charset="0"/>
              <a:buChar char="•"/>
            </a:pPr>
            <a:r>
              <a:rPr lang="en-GB" sz="1400" dirty="0">
                <a:latin typeface="+mj-lt"/>
              </a:rPr>
              <a:t>Control of the legality under the law of the destination MS</a:t>
            </a:r>
          </a:p>
          <a:p>
            <a:pPr marL="742950" lvl="1" indent="-285750">
              <a:buFont typeface="Arial" panose="020B0604020202020204" pitchFamily="34" charset="0"/>
              <a:buChar char="•"/>
            </a:pPr>
            <a:endParaRPr lang="en-GB" sz="1400" dirty="0">
              <a:latin typeface="+mj-lt"/>
            </a:endParaRPr>
          </a:p>
          <a:p>
            <a:pPr marL="742950" lvl="1" indent="-285750">
              <a:buFont typeface="Arial" panose="020B0604020202020204" pitchFamily="34" charset="0"/>
              <a:buChar char="•"/>
            </a:pPr>
            <a:r>
              <a:rPr lang="en-GB" sz="1400" dirty="0">
                <a:latin typeface="+mj-lt"/>
              </a:rPr>
              <a:t>Registration</a:t>
            </a:r>
          </a:p>
        </p:txBody>
      </p:sp>
      <p:sp>
        <p:nvSpPr>
          <p:cNvPr id="17" name="Arrow: Down 16">
            <a:extLst>
              <a:ext uri="{FF2B5EF4-FFF2-40B4-BE49-F238E27FC236}">
                <a16:creationId xmlns:a16="http://schemas.microsoft.com/office/drawing/2014/main" id="{A26A0345-1EB9-4CED-A276-8494FD44311D}"/>
              </a:ext>
            </a:extLst>
          </p:cNvPr>
          <p:cNvSpPr/>
          <p:nvPr/>
        </p:nvSpPr>
        <p:spPr>
          <a:xfrm>
            <a:off x="9336360" y="3082260"/>
            <a:ext cx="432048" cy="573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07559EE-30A5-49FD-9192-67ED21738156}"/>
              </a:ext>
            </a:extLst>
          </p:cNvPr>
          <p:cNvSpPr txBox="1"/>
          <p:nvPr/>
        </p:nvSpPr>
        <p:spPr>
          <a:xfrm>
            <a:off x="7824751" y="5445224"/>
            <a:ext cx="3671289" cy="1169551"/>
          </a:xfrm>
          <a:prstGeom prst="rect">
            <a:avLst/>
          </a:prstGeom>
          <a:noFill/>
          <a:ln w="6350">
            <a:solidFill>
              <a:schemeClr val="tx1"/>
            </a:solidFill>
          </a:ln>
        </p:spPr>
        <p:txBody>
          <a:bodyPr wrap="square" rtlCol="0">
            <a:spAutoFit/>
          </a:bodyPr>
          <a:lstStyle/>
          <a:p>
            <a:pPr marL="285750" indent="-285750">
              <a:buFont typeface="Arial" panose="020B0604020202020204" pitchFamily="34" charset="0"/>
              <a:buChar char="•"/>
            </a:pPr>
            <a:endParaRPr lang="en-GB" sz="1400" dirty="0">
              <a:latin typeface="+mj-lt"/>
            </a:endParaRPr>
          </a:p>
          <a:p>
            <a:pPr marL="742950" lvl="1" indent="-285750">
              <a:buFont typeface="Arial" panose="020B0604020202020204" pitchFamily="34" charset="0"/>
              <a:buChar char="•"/>
            </a:pPr>
            <a:r>
              <a:rPr lang="en-GB" sz="1400" dirty="0">
                <a:latin typeface="+mj-lt"/>
              </a:rPr>
              <a:t>Consequences: </a:t>
            </a:r>
          </a:p>
          <a:p>
            <a:pPr marL="1200150" lvl="2" indent="-285750">
              <a:buFont typeface="Arial" panose="020B0604020202020204" pitchFamily="34" charset="0"/>
              <a:buChar char="•"/>
            </a:pPr>
            <a:r>
              <a:rPr lang="en-GB" sz="1400" dirty="0">
                <a:latin typeface="+mj-lt"/>
              </a:rPr>
              <a:t>“continuation”</a:t>
            </a:r>
          </a:p>
          <a:p>
            <a:pPr marL="1200150" lvl="2" indent="-285750">
              <a:buFont typeface="Arial" panose="020B0604020202020204" pitchFamily="34" charset="0"/>
              <a:buChar char="•"/>
            </a:pPr>
            <a:r>
              <a:rPr lang="en-GB" sz="1400" dirty="0">
                <a:latin typeface="+mj-lt"/>
              </a:rPr>
              <a:t>universal succession</a:t>
            </a:r>
          </a:p>
          <a:p>
            <a:pPr marL="742950" lvl="1" indent="-285750">
              <a:buFont typeface="Arial" panose="020B0604020202020204" pitchFamily="34" charset="0"/>
              <a:buChar char="•"/>
            </a:pPr>
            <a:r>
              <a:rPr lang="en-GB" sz="1400" dirty="0" err="1">
                <a:latin typeface="+mj-lt"/>
              </a:rPr>
              <a:t>Irreversability</a:t>
            </a:r>
            <a:r>
              <a:rPr lang="en-GB" sz="1400" dirty="0">
                <a:latin typeface="+mj-lt"/>
              </a:rPr>
              <a:t> </a:t>
            </a:r>
          </a:p>
        </p:txBody>
      </p:sp>
    </p:spTree>
    <p:extLst>
      <p:ext uri="{BB962C8B-B14F-4D97-AF65-F5344CB8AC3E}">
        <p14:creationId xmlns:p14="http://schemas.microsoft.com/office/powerpoint/2010/main" val="425844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A9C6-AEFD-4091-B6E7-17491F823388}"/>
              </a:ext>
            </a:extLst>
          </p:cNvPr>
          <p:cNvSpPr>
            <a:spLocks noGrp="1"/>
          </p:cNvSpPr>
          <p:nvPr>
            <p:ph type="title"/>
          </p:nvPr>
        </p:nvSpPr>
        <p:spPr/>
        <p:txBody>
          <a:bodyPr/>
          <a:lstStyle/>
          <a:p>
            <a:r>
              <a:rPr lang="en-GB" dirty="0"/>
              <a:t>Stakeholders</a:t>
            </a:r>
          </a:p>
        </p:txBody>
      </p:sp>
      <p:sp>
        <p:nvSpPr>
          <p:cNvPr id="19" name="TextBox 18">
            <a:extLst>
              <a:ext uri="{FF2B5EF4-FFF2-40B4-BE49-F238E27FC236}">
                <a16:creationId xmlns:a16="http://schemas.microsoft.com/office/drawing/2014/main" id="{F28BDE2E-5D52-468A-AE74-A4F12219356D}"/>
              </a:ext>
            </a:extLst>
          </p:cNvPr>
          <p:cNvSpPr txBox="1"/>
          <p:nvPr/>
        </p:nvSpPr>
        <p:spPr>
          <a:xfrm>
            <a:off x="1055440" y="2227481"/>
            <a:ext cx="2879602" cy="615553"/>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mj-lt"/>
              </a:rPr>
              <a:t>Controlling members</a:t>
            </a:r>
          </a:p>
          <a:p>
            <a:pPr lvl="1"/>
            <a:endParaRPr lang="en-GB" sz="1400" dirty="0">
              <a:latin typeface="+mj-lt"/>
            </a:endParaRPr>
          </a:p>
        </p:txBody>
      </p:sp>
      <p:sp>
        <p:nvSpPr>
          <p:cNvPr id="20" name="TextBox 19">
            <a:extLst>
              <a:ext uri="{FF2B5EF4-FFF2-40B4-BE49-F238E27FC236}">
                <a16:creationId xmlns:a16="http://schemas.microsoft.com/office/drawing/2014/main" id="{E521E1D6-FC74-4B5F-A022-E8775F097B73}"/>
              </a:ext>
            </a:extLst>
          </p:cNvPr>
          <p:cNvSpPr txBox="1"/>
          <p:nvPr/>
        </p:nvSpPr>
        <p:spPr>
          <a:xfrm>
            <a:off x="8112224" y="2027426"/>
            <a:ext cx="3331144" cy="2246769"/>
          </a:xfrm>
          <a:prstGeom prst="rect">
            <a:avLst/>
          </a:prstGeom>
          <a:noFill/>
        </p:spPr>
        <p:txBody>
          <a:bodyPr wrap="square" rtlCol="0">
            <a:spAutoFit/>
          </a:bodyPr>
          <a:lstStyle/>
          <a:p>
            <a:pPr marL="742950" lvl="1" indent="-285750">
              <a:buFont typeface="Arial" panose="020B0604020202020204" pitchFamily="34" charset="0"/>
              <a:buChar char="•"/>
            </a:pPr>
            <a:r>
              <a:rPr lang="en-GB" sz="2000" dirty="0">
                <a:latin typeface="+mj-lt"/>
              </a:rPr>
              <a:t>Minority members</a:t>
            </a:r>
          </a:p>
          <a:p>
            <a:pPr marL="742950" lvl="1" indent="-285750">
              <a:buFont typeface="Arial" panose="020B0604020202020204" pitchFamily="34" charset="0"/>
              <a:buChar char="•"/>
            </a:pPr>
            <a:endParaRPr lang="en-GB" sz="2000" dirty="0">
              <a:latin typeface="+mj-lt"/>
            </a:endParaRPr>
          </a:p>
          <a:p>
            <a:pPr marL="742950" lvl="1" indent="-285750">
              <a:buFont typeface="Arial" panose="020B0604020202020204" pitchFamily="34" charset="0"/>
              <a:buChar char="•"/>
            </a:pPr>
            <a:r>
              <a:rPr lang="en-GB" sz="2000" dirty="0">
                <a:latin typeface="+mj-lt"/>
              </a:rPr>
              <a:t>Creditors </a:t>
            </a:r>
          </a:p>
          <a:p>
            <a:pPr marL="742950" lvl="1" indent="-285750">
              <a:buFont typeface="Arial" panose="020B0604020202020204" pitchFamily="34" charset="0"/>
              <a:buChar char="•"/>
            </a:pPr>
            <a:endParaRPr lang="en-GB" sz="2000" dirty="0">
              <a:latin typeface="+mj-lt"/>
            </a:endParaRPr>
          </a:p>
          <a:p>
            <a:pPr marL="742950" lvl="1" indent="-285750">
              <a:buFont typeface="Arial" panose="020B0604020202020204" pitchFamily="34" charset="0"/>
              <a:buChar char="•"/>
            </a:pPr>
            <a:r>
              <a:rPr lang="en-GB" sz="2000" dirty="0">
                <a:latin typeface="+mj-lt"/>
              </a:rPr>
              <a:t>Employees</a:t>
            </a:r>
          </a:p>
          <a:p>
            <a:pPr marL="742950" lvl="1" indent="-285750">
              <a:buFont typeface="Arial" panose="020B0604020202020204" pitchFamily="34" charset="0"/>
              <a:buChar char="•"/>
            </a:pPr>
            <a:endParaRPr lang="en-GB" sz="2000" dirty="0">
              <a:latin typeface="+mj-lt"/>
            </a:endParaRPr>
          </a:p>
          <a:p>
            <a:pPr marL="742950" lvl="1" indent="-285750">
              <a:buFont typeface="Arial" panose="020B0604020202020204" pitchFamily="34" charset="0"/>
              <a:buChar char="•"/>
            </a:pPr>
            <a:r>
              <a:rPr lang="en-GB" sz="2000" dirty="0">
                <a:latin typeface="+mj-lt"/>
              </a:rPr>
              <a:t>Public interest</a:t>
            </a:r>
          </a:p>
        </p:txBody>
      </p:sp>
      <p:pic>
        <p:nvPicPr>
          <p:cNvPr id="8" name="Picture 7">
            <a:extLst>
              <a:ext uri="{FF2B5EF4-FFF2-40B4-BE49-F238E27FC236}">
                <a16:creationId xmlns:a16="http://schemas.microsoft.com/office/drawing/2014/main" id="{A721E4E2-950D-4AC1-9E35-BA04ECBA65E2}"/>
              </a:ext>
            </a:extLst>
          </p:cNvPr>
          <p:cNvPicPr>
            <a:picLocks noChangeAspect="1"/>
          </p:cNvPicPr>
          <p:nvPr/>
        </p:nvPicPr>
        <p:blipFill>
          <a:blip r:embed="rId2"/>
          <a:stretch>
            <a:fillRect/>
          </a:stretch>
        </p:blipFill>
        <p:spPr>
          <a:xfrm>
            <a:off x="4655840" y="1750430"/>
            <a:ext cx="2393801" cy="3816424"/>
          </a:xfrm>
          <a:prstGeom prst="rect">
            <a:avLst/>
          </a:prstGeom>
        </p:spPr>
      </p:pic>
    </p:spTree>
    <p:extLst>
      <p:ext uri="{BB962C8B-B14F-4D97-AF65-F5344CB8AC3E}">
        <p14:creationId xmlns:p14="http://schemas.microsoft.com/office/powerpoint/2010/main" val="3879134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A9C6-AEFD-4091-B6E7-17491F823388}"/>
              </a:ext>
            </a:extLst>
          </p:cNvPr>
          <p:cNvSpPr>
            <a:spLocks noGrp="1"/>
          </p:cNvSpPr>
          <p:nvPr>
            <p:ph type="title"/>
          </p:nvPr>
        </p:nvSpPr>
        <p:spPr/>
        <p:txBody>
          <a:bodyPr>
            <a:normAutofit fontScale="90000"/>
          </a:bodyPr>
          <a:lstStyle/>
          <a:p>
            <a:r>
              <a:rPr lang="en-GB" dirty="0"/>
              <a:t>       </a:t>
            </a:r>
            <a:br>
              <a:rPr lang="en-GB" dirty="0"/>
            </a:br>
            <a:r>
              <a:rPr lang="en-GB" dirty="0"/>
              <a:t>Protection of minority </a:t>
            </a:r>
            <a:r>
              <a:rPr lang="en-GB" dirty="0">
                <a:latin typeface="+mn-lt"/>
              </a:rPr>
              <a:t>members</a:t>
            </a:r>
            <a:br>
              <a:rPr lang="en-GB" dirty="0">
                <a:latin typeface="+mn-lt"/>
              </a:rPr>
            </a:br>
            <a:endParaRPr lang="en-GB" dirty="0"/>
          </a:p>
        </p:txBody>
      </p:sp>
      <p:sp>
        <p:nvSpPr>
          <p:cNvPr id="3" name="Content Placeholder 2">
            <a:extLst>
              <a:ext uri="{FF2B5EF4-FFF2-40B4-BE49-F238E27FC236}">
                <a16:creationId xmlns:a16="http://schemas.microsoft.com/office/drawing/2014/main" id="{74392E04-2FEF-4B76-9848-02017FD17BBF}"/>
              </a:ext>
            </a:extLst>
          </p:cNvPr>
          <p:cNvSpPr>
            <a:spLocks noGrp="1"/>
          </p:cNvSpPr>
          <p:nvPr>
            <p:ph idx="1"/>
          </p:nvPr>
        </p:nvSpPr>
        <p:spPr>
          <a:xfrm>
            <a:off x="609600" y="1465695"/>
            <a:ext cx="10972800" cy="1963306"/>
          </a:xfrm>
        </p:spPr>
        <p:txBody>
          <a:bodyPr>
            <a:normAutofit/>
          </a:bodyPr>
          <a:lstStyle/>
          <a:p>
            <a:endParaRPr lang="en-GB" sz="2600" dirty="0"/>
          </a:p>
          <a:p>
            <a:pPr marL="457200" lvl="1" indent="0">
              <a:buNone/>
            </a:pPr>
            <a:endParaRPr lang="en-GB" dirty="0"/>
          </a:p>
        </p:txBody>
      </p:sp>
      <p:sp>
        <p:nvSpPr>
          <p:cNvPr id="6" name="TextBox 5">
            <a:extLst>
              <a:ext uri="{FF2B5EF4-FFF2-40B4-BE49-F238E27FC236}">
                <a16:creationId xmlns:a16="http://schemas.microsoft.com/office/drawing/2014/main" id="{FC44661C-EC1C-4480-BB6E-A631A987DDEC}"/>
              </a:ext>
            </a:extLst>
          </p:cNvPr>
          <p:cNvSpPr txBox="1"/>
          <p:nvPr/>
        </p:nvSpPr>
        <p:spPr>
          <a:xfrm>
            <a:off x="848000" y="1268760"/>
            <a:ext cx="9280448" cy="5262979"/>
          </a:xfrm>
          <a:prstGeom prst="rect">
            <a:avLst/>
          </a:prstGeom>
          <a:noFill/>
        </p:spPr>
        <p:txBody>
          <a:bodyPr wrap="square" rtlCol="0">
            <a:spAutoFit/>
          </a:bodyPr>
          <a:lstStyle/>
          <a:p>
            <a:endParaRPr lang="en-GB" dirty="0">
              <a:latin typeface="+mn-lt"/>
            </a:endParaRPr>
          </a:p>
          <a:p>
            <a:pPr marL="342900" indent="-342900">
              <a:buFont typeface="Arial" panose="020B0604020202020204" pitchFamily="34" charset="0"/>
              <a:buChar char="•"/>
            </a:pPr>
            <a:r>
              <a:rPr lang="en-GB" dirty="0">
                <a:latin typeface="+mn-lt"/>
              </a:rPr>
              <a:t>Approval by the general meeting + qualified majority</a:t>
            </a:r>
          </a:p>
          <a:p>
            <a:endParaRPr lang="en-GB" dirty="0">
              <a:latin typeface="+mn-lt"/>
            </a:endParaRPr>
          </a:p>
          <a:p>
            <a:pPr marL="342900" indent="-342900">
              <a:buFont typeface="Arial" panose="020B0604020202020204" pitchFamily="34" charset="0"/>
              <a:buChar char="•"/>
            </a:pPr>
            <a:r>
              <a:rPr lang="en-GB" dirty="0">
                <a:latin typeface="+mn-lt"/>
              </a:rPr>
              <a:t>Exit right (limited to changes in the </a:t>
            </a:r>
            <a:r>
              <a:rPr lang="en-GB" i="1" dirty="0" err="1">
                <a:latin typeface="+mn-lt"/>
              </a:rPr>
              <a:t>lex</a:t>
            </a:r>
            <a:r>
              <a:rPr lang="en-GB" i="1" dirty="0">
                <a:latin typeface="+mn-lt"/>
              </a:rPr>
              <a:t> </a:t>
            </a:r>
            <a:r>
              <a:rPr lang="en-GB" i="1" dirty="0" err="1">
                <a:latin typeface="+mn-lt"/>
              </a:rPr>
              <a:t>societatis</a:t>
            </a:r>
            <a:r>
              <a:rPr lang="en-GB" i="1" dirty="0">
                <a:latin typeface="+mn-lt"/>
              </a:rPr>
              <a:t>)</a:t>
            </a:r>
          </a:p>
          <a:p>
            <a:pPr marL="342900" indent="-342900">
              <a:buFont typeface="Arial" panose="020B0604020202020204" pitchFamily="34" charset="0"/>
              <a:buChar char="•"/>
            </a:pPr>
            <a:endParaRPr lang="en-GB" dirty="0">
              <a:latin typeface="+mn-lt"/>
            </a:endParaRPr>
          </a:p>
          <a:p>
            <a:pPr marL="4000500" lvl="8" indent="-342900">
              <a:buFont typeface="Arial" panose="020B0604020202020204" pitchFamily="34" charset="0"/>
              <a:buChar char="•"/>
            </a:pPr>
            <a:endParaRPr lang="en-GB" dirty="0">
              <a:latin typeface="+mn-lt"/>
            </a:endParaRPr>
          </a:p>
          <a:p>
            <a:pPr marL="342900" indent="-342900">
              <a:buFont typeface="Arial" panose="020B0604020202020204" pitchFamily="34" charset="0"/>
              <a:buChar char="•"/>
            </a:pPr>
            <a:endParaRPr lang="en-GB" dirty="0">
              <a:latin typeface="+mn-lt"/>
            </a:endParaRPr>
          </a:p>
          <a:p>
            <a:pPr marL="342900" indent="-342900">
              <a:buFont typeface="Arial" panose="020B0604020202020204" pitchFamily="34" charset="0"/>
              <a:buChar char="•"/>
            </a:pPr>
            <a:endParaRPr lang="en-GB" dirty="0">
              <a:latin typeface="+mn-lt"/>
            </a:endParaRPr>
          </a:p>
          <a:p>
            <a:pPr marL="342900" indent="-342900">
              <a:buFont typeface="Arial" panose="020B0604020202020204" pitchFamily="34" charset="0"/>
              <a:buChar char="•"/>
            </a:pPr>
            <a:endParaRPr lang="en-GB" dirty="0">
              <a:latin typeface="+mn-lt"/>
            </a:endParaRPr>
          </a:p>
          <a:p>
            <a:pPr marL="342900" indent="-342900">
              <a:buFont typeface="Arial" panose="020B0604020202020204" pitchFamily="34" charset="0"/>
              <a:buChar char="•"/>
            </a:pPr>
            <a:endParaRPr lang="en-GB" dirty="0">
              <a:latin typeface="+mn-lt"/>
            </a:endParaRPr>
          </a:p>
          <a:p>
            <a:pPr marL="342900" indent="-342900">
              <a:buFont typeface="Arial" panose="020B0604020202020204" pitchFamily="34" charset="0"/>
              <a:buChar char="•"/>
            </a:pPr>
            <a:endParaRPr lang="en-GB" dirty="0">
              <a:latin typeface="+mn-lt"/>
            </a:endParaRPr>
          </a:p>
          <a:p>
            <a:pPr marL="342900" indent="-342900">
              <a:buFont typeface="Arial" panose="020B0604020202020204" pitchFamily="34" charset="0"/>
              <a:buChar char="•"/>
            </a:pPr>
            <a:endParaRPr lang="en-GB" dirty="0">
              <a:latin typeface="+mn-lt"/>
            </a:endParaRPr>
          </a:p>
          <a:p>
            <a:pPr marL="342900" indent="-342900">
              <a:buFont typeface="Arial" panose="020B0604020202020204" pitchFamily="34" charset="0"/>
              <a:buChar char="•"/>
            </a:pPr>
            <a:endParaRPr lang="en-GB" dirty="0">
              <a:latin typeface="+mn-lt"/>
            </a:endParaRPr>
          </a:p>
          <a:p>
            <a:pPr marL="342900" indent="-342900">
              <a:buFont typeface="Arial" panose="020B0604020202020204" pitchFamily="34" charset="0"/>
              <a:buChar char="•"/>
            </a:pPr>
            <a:r>
              <a:rPr lang="en-GB" dirty="0">
                <a:latin typeface="+mn-lt"/>
              </a:rPr>
              <a:t>Exchange ratio</a:t>
            </a:r>
          </a:p>
        </p:txBody>
      </p:sp>
      <p:sp>
        <p:nvSpPr>
          <p:cNvPr id="7" name="TextBox 6">
            <a:extLst>
              <a:ext uri="{FF2B5EF4-FFF2-40B4-BE49-F238E27FC236}">
                <a16:creationId xmlns:a16="http://schemas.microsoft.com/office/drawing/2014/main" id="{6A163E8F-64FF-4929-AC81-8A4D19FFDA9C}"/>
              </a:ext>
            </a:extLst>
          </p:cNvPr>
          <p:cNvSpPr txBox="1"/>
          <p:nvPr/>
        </p:nvSpPr>
        <p:spPr>
          <a:xfrm>
            <a:off x="848000" y="3054151"/>
            <a:ext cx="10972800" cy="1077218"/>
          </a:xfrm>
          <a:prstGeom prst="rect">
            <a:avLst/>
          </a:prstGeom>
          <a:solidFill>
            <a:schemeClr val="bg2">
              <a:lumMod val="90000"/>
            </a:schemeClr>
          </a:solidFill>
        </p:spPr>
        <p:txBody>
          <a:bodyPr wrap="square" rtlCol="0">
            <a:spAutoFit/>
          </a:bodyPr>
          <a:lstStyle/>
          <a:p>
            <a:pPr algn="just"/>
            <a:r>
              <a:rPr lang="en-GB" sz="1600" dirty="0">
                <a:latin typeface="+mn-lt"/>
              </a:rPr>
              <a:t>Article 86j </a:t>
            </a:r>
            <a:r>
              <a:rPr lang="en-GB" sz="1600" dirty="0">
                <a:solidFill>
                  <a:srgbClr val="000000"/>
                </a:solidFill>
                <a:latin typeface="+mn-lt"/>
              </a:rPr>
              <a:t>Member States shall ensure that </a:t>
            </a:r>
            <a:r>
              <a:rPr lang="en-GB" sz="1600" b="1" i="1" dirty="0">
                <a:solidFill>
                  <a:srgbClr val="000000"/>
                </a:solidFill>
                <a:latin typeface="+mn-lt"/>
              </a:rPr>
              <a:t>at least the</a:t>
            </a:r>
            <a:r>
              <a:rPr lang="en-GB" sz="1600" dirty="0">
                <a:solidFill>
                  <a:srgbClr val="000000"/>
                </a:solidFill>
                <a:latin typeface="+mn-lt"/>
              </a:rPr>
              <a:t> members of a company </a:t>
            </a:r>
            <a:r>
              <a:rPr lang="en-GB" sz="1600" b="1" i="1" dirty="0">
                <a:solidFill>
                  <a:srgbClr val="000000"/>
                </a:solidFill>
                <a:latin typeface="+mn-lt"/>
              </a:rPr>
              <a:t>who voted against the approval of the draft-terms of the </a:t>
            </a:r>
            <a:r>
              <a:rPr lang="en-GB" sz="1600" dirty="0">
                <a:solidFill>
                  <a:srgbClr val="000000"/>
                </a:solidFill>
                <a:latin typeface="+mn-lt"/>
              </a:rPr>
              <a:t>cross-border conversion have the right to dispose of their </a:t>
            </a:r>
            <a:r>
              <a:rPr lang="en-GB" sz="1600" b="1" i="1" dirty="0">
                <a:solidFill>
                  <a:srgbClr val="000000"/>
                </a:solidFill>
                <a:latin typeface="+mn-lt"/>
              </a:rPr>
              <a:t>shares, in consideration for adequate cash compensation</a:t>
            </a:r>
          </a:p>
          <a:p>
            <a:pPr algn="just"/>
            <a:r>
              <a:rPr lang="en-GB" sz="1600" b="1" i="1" dirty="0">
                <a:solidFill>
                  <a:srgbClr val="000000"/>
                </a:solidFill>
                <a:latin typeface="+mn-lt"/>
              </a:rPr>
              <a:t>Member States may provide such a right also to other members of the company. </a:t>
            </a:r>
            <a:endParaRPr lang="en-GB" sz="1600" dirty="0">
              <a:solidFill>
                <a:srgbClr val="000000"/>
              </a:solidFill>
              <a:latin typeface="+mn-lt"/>
            </a:endParaRPr>
          </a:p>
        </p:txBody>
      </p:sp>
      <p:sp>
        <p:nvSpPr>
          <p:cNvPr id="10" name="TextBox 9">
            <a:extLst>
              <a:ext uri="{FF2B5EF4-FFF2-40B4-BE49-F238E27FC236}">
                <a16:creationId xmlns:a16="http://schemas.microsoft.com/office/drawing/2014/main" id="{75B88443-136A-474B-80CA-E7706BC31FF5}"/>
              </a:ext>
            </a:extLst>
          </p:cNvPr>
          <p:cNvSpPr txBox="1"/>
          <p:nvPr/>
        </p:nvSpPr>
        <p:spPr>
          <a:xfrm>
            <a:off x="851448" y="4423123"/>
            <a:ext cx="10288560" cy="1477328"/>
          </a:xfrm>
          <a:prstGeom prst="rect">
            <a:avLst/>
          </a:prstGeom>
          <a:noFill/>
        </p:spPr>
        <p:txBody>
          <a:bodyPr wrap="square" rtlCol="0">
            <a:spAutoFit/>
          </a:bodyPr>
          <a:lstStyle/>
          <a:p>
            <a:r>
              <a:rPr lang="en-GB" sz="1800" dirty="0">
                <a:latin typeface="+mn-lt"/>
              </a:rPr>
              <a:t>Main features:</a:t>
            </a:r>
          </a:p>
          <a:p>
            <a:pPr marL="285750" indent="-285750">
              <a:buFont typeface="Arial" panose="020B0604020202020204" pitchFamily="34" charset="0"/>
              <a:buChar char="•"/>
            </a:pPr>
            <a:r>
              <a:rPr lang="en-GB" sz="1800" dirty="0">
                <a:latin typeface="+mn-lt"/>
              </a:rPr>
              <a:t>Limited to those who voted against the operation</a:t>
            </a:r>
          </a:p>
          <a:p>
            <a:pPr marL="285750" indent="-285750">
              <a:buFont typeface="Arial" panose="020B0604020202020204" pitchFamily="34" charset="0"/>
              <a:buChar char="•"/>
            </a:pPr>
            <a:r>
              <a:rPr lang="en-GB" sz="1800" dirty="0">
                <a:latin typeface="+mn-lt"/>
              </a:rPr>
              <a:t>Scrutiny of the compensation: expert report + judicial control</a:t>
            </a:r>
          </a:p>
          <a:p>
            <a:pPr marL="285750" indent="-285750">
              <a:buFont typeface="Arial" panose="020B0604020202020204" pitchFamily="34" charset="0"/>
              <a:buChar char="•"/>
            </a:pPr>
            <a:r>
              <a:rPr lang="en-GB" sz="1800" dirty="0">
                <a:latin typeface="+mn-lt"/>
              </a:rPr>
              <a:t>Moment: intention, exercise and payment</a:t>
            </a:r>
          </a:p>
          <a:p>
            <a:endParaRPr lang="en-GB" sz="1800" dirty="0">
              <a:latin typeface="+mn-lt"/>
            </a:endParaRPr>
          </a:p>
        </p:txBody>
      </p:sp>
      <p:pic>
        <p:nvPicPr>
          <p:cNvPr id="11" name="Picture 10">
            <a:extLst>
              <a:ext uri="{FF2B5EF4-FFF2-40B4-BE49-F238E27FC236}">
                <a16:creationId xmlns:a16="http://schemas.microsoft.com/office/drawing/2014/main" id="{6F173469-D9C4-45EA-B2AB-4FAF7729CA18}"/>
              </a:ext>
            </a:extLst>
          </p:cNvPr>
          <p:cNvPicPr>
            <a:picLocks noChangeAspect="1"/>
          </p:cNvPicPr>
          <p:nvPr/>
        </p:nvPicPr>
        <p:blipFill>
          <a:blip r:embed="rId2"/>
          <a:stretch>
            <a:fillRect/>
          </a:stretch>
        </p:blipFill>
        <p:spPr>
          <a:xfrm>
            <a:off x="8076621" y="2060849"/>
            <a:ext cx="2051827" cy="993772"/>
          </a:xfrm>
          <a:prstGeom prst="rect">
            <a:avLst/>
          </a:prstGeom>
        </p:spPr>
      </p:pic>
    </p:spTree>
    <p:extLst>
      <p:ext uri="{BB962C8B-B14F-4D97-AF65-F5344CB8AC3E}">
        <p14:creationId xmlns:p14="http://schemas.microsoft.com/office/powerpoint/2010/main" val="424009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A9C6-AEFD-4091-B6E7-17491F823388}"/>
              </a:ext>
            </a:extLst>
          </p:cNvPr>
          <p:cNvSpPr>
            <a:spLocks noGrp="1"/>
          </p:cNvSpPr>
          <p:nvPr>
            <p:ph type="title"/>
          </p:nvPr>
        </p:nvSpPr>
        <p:spPr>
          <a:xfrm>
            <a:off x="609600" y="115099"/>
            <a:ext cx="10972800" cy="1143000"/>
          </a:xfrm>
        </p:spPr>
        <p:txBody>
          <a:bodyPr>
            <a:normAutofit fontScale="90000"/>
          </a:bodyPr>
          <a:lstStyle/>
          <a:p>
            <a:r>
              <a:rPr lang="en-GB" dirty="0"/>
              <a:t>       </a:t>
            </a:r>
            <a:br>
              <a:rPr lang="en-GB" dirty="0"/>
            </a:br>
            <a:r>
              <a:rPr lang="en-GB" dirty="0"/>
              <a:t>Protection of </a:t>
            </a:r>
            <a:r>
              <a:rPr lang="en-GB" dirty="0">
                <a:latin typeface="+mn-lt"/>
              </a:rPr>
              <a:t>creditors</a:t>
            </a:r>
            <a:br>
              <a:rPr lang="en-GB" dirty="0">
                <a:latin typeface="+mn-lt"/>
              </a:rPr>
            </a:br>
            <a:endParaRPr lang="en-GB" dirty="0"/>
          </a:p>
        </p:txBody>
      </p:sp>
      <p:sp>
        <p:nvSpPr>
          <p:cNvPr id="3" name="Content Placeholder 2">
            <a:extLst>
              <a:ext uri="{FF2B5EF4-FFF2-40B4-BE49-F238E27FC236}">
                <a16:creationId xmlns:a16="http://schemas.microsoft.com/office/drawing/2014/main" id="{74392E04-2FEF-4B76-9848-02017FD17BBF}"/>
              </a:ext>
            </a:extLst>
          </p:cNvPr>
          <p:cNvSpPr>
            <a:spLocks noGrp="1"/>
          </p:cNvSpPr>
          <p:nvPr>
            <p:ph idx="1"/>
          </p:nvPr>
        </p:nvSpPr>
        <p:spPr>
          <a:xfrm>
            <a:off x="609600" y="1465695"/>
            <a:ext cx="10972800" cy="1963306"/>
          </a:xfrm>
        </p:spPr>
        <p:txBody>
          <a:bodyPr>
            <a:normAutofit/>
          </a:bodyPr>
          <a:lstStyle/>
          <a:p>
            <a:endParaRPr lang="en-GB" sz="2600" dirty="0"/>
          </a:p>
          <a:p>
            <a:pPr marL="457200" lvl="1" indent="0">
              <a:buNone/>
            </a:pPr>
            <a:endParaRPr lang="en-GB" dirty="0"/>
          </a:p>
        </p:txBody>
      </p:sp>
      <p:sp>
        <p:nvSpPr>
          <p:cNvPr id="6" name="TextBox 5">
            <a:extLst>
              <a:ext uri="{FF2B5EF4-FFF2-40B4-BE49-F238E27FC236}">
                <a16:creationId xmlns:a16="http://schemas.microsoft.com/office/drawing/2014/main" id="{FC44661C-EC1C-4480-BB6E-A631A987DDEC}"/>
              </a:ext>
            </a:extLst>
          </p:cNvPr>
          <p:cNvSpPr txBox="1"/>
          <p:nvPr/>
        </p:nvSpPr>
        <p:spPr>
          <a:xfrm>
            <a:off x="730406" y="2899349"/>
            <a:ext cx="10731188" cy="2831544"/>
          </a:xfrm>
          <a:prstGeom prst="rect">
            <a:avLst/>
          </a:prstGeom>
          <a:noFill/>
          <a:ln>
            <a:noFill/>
          </a:ln>
        </p:spPr>
        <p:txBody>
          <a:bodyPr wrap="square" rtlCol="0">
            <a:spAutoFit/>
          </a:bodyPr>
          <a:lstStyle/>
          <a:p>
            <a:r>
              <a:rPr lang="en-GB" sz="2000" dirty="0">
                <a:latin typeface="+mn-lt"/>
              </a:rPr>
              <a:t>                                                            Safeguards</a:t>
            </a:r>
          </a:p>
          <a:p>
            <a:pPr algn="ctr"/>
            <a:endParaRPr lang="en-GB" sz="2000" dirty="0">
              <a:latin typeface="+mn-lt"/>
            </a:endParaRPr>
          </a:p>
          <a:p>
            <a:pPr marL="800100" lvl="1" indent="-342900">
              <a:buFont typeface="Arial" panose="020B0604020202020204" pitchFamily="34" charset="0"/>
              <a:buChar char="•"/>
            </a:pPr>
            <a:r>
              <a:rPr lang="en-GB" sz="2000" dirty="0">
                <a:latin typeface="+mn-lt"/>
              </a:rPr>
              <a:t>Solvency declaration (optional for MMSS)</a:t>
            </a:r>
          </a:p>
          <a:p>
            <a:pPr marL="800100" lvl="1" indent="-342900">
              <a:buFont typeface="Arial" panose="020B0604020202020204" pitchFamily="34" charset="0"/>
              <a:buChar char="•"/>
            </a:pPr>
            <a:endParaRPr lang="en-GB" sz="2000" dirty="0">
              <a:latin typeface="+mn-lt"/>
            </a:endParaRPr>
          </a:p>
          <a:p>
            <a:pPr marL="800100" lvl="1" indent="-342900">
              <a:buFont typeface="Arial" panose="020B0604020202020204" pitchFamily="34" charset="0"/>
              <a:buChar char="•"/>
            </a:pPr>
            <a:r>
              <a:rPr lang="en-GB" sz="2000" dirty="0">
                <a:latin typeface="+mn-lt"/>
              </a:rPr>
              <a:t>Procedural safeguard: two-year extension of (general) jurisdictional basis</a:t>
            </a:r>
          </a:p>
          <a:p>
            <a:pPr marL="800100" lvl="1" indent="-342900">
              <a:buFont typeface="Arial" panose="020B0604020202020204" pitchFamily="34" charset="0"/>
              <a:buChar char="•"/>
            </a:pPr>
            <a:endParaRPr lang="en-GB" sz="1800" dirty="0">
              <a:latin typeface="+mn-lt"/>
            </a:endParaRPr>
          </a:p>
          <a:p>
            <a:pPr marL="800100" lvl="1" indent="-342900">
              <a:buFont typeface="Arial" panose="020B0604020202020204" pitchFamily="34" charset="0"/>
              <a:buChar char="•"/>
            </a:pPr>
            <a:endParaRPr lang="en-GB" sz="2000" dirty="0">
              <a:latin typeface="+mn-lt"/>
            </a:endParaRPr>
          </a:p>
          <a:p>
            <a:pPr marL="800100" lvl="1" indent="-342900">
              <a:buFont typeface="Arial" panose="020B0604020202020204" pitchFamily="34" charset="0"/>
              <a:buChar char="•"/>
            </a:pPr>
            <a:endParaRPr lang="en-GB" sz="2000" dirty="0">
              <a:latin typeface="+mn-lt"/>
            </a:endParaRPr>
          </a:p>
          <a:p>
            <a:pPr lvl="1"/>
            <a:endParaRPr lang="en-GB" sz="2000" dirty="0">
              <a:latin typeface="+mn-lt"/>
            </a:endParaRPr>
          </a:p>
        </p:txBody>
      </p:sp>
      <p:sp>
        <p:nvSpPr>
          <p:cNvPr id="21" name="TextBox 20">
            <a:extLst>
              <a:ext uri="{FF2B5EF4-FFF2-40B4-BE49-F238E27FC236}">
                <a16:creationId xmlns:a16="http://schemas.microsoft.com/office/drawing/2014/main" id="{CC617D07-8666-4155-BB09-E8EB103480E6}"/>
              </a:ext>
            </a:extLst>
          </p:cNvPr>
          <p:cNvSpPr txBox="1"/>
          <p:nvPr/>
        </p:nvSpPr>
        <p:spPr>
          <a:xfrm>
            <a:off x="911424" y="4679307"/>
            <a:ext cx="10972800" cy="1631216"/>
          </a:xfrm>
          <a:prstGeom prst="rect">
            <a:avLst/>
          </a:prstGeom>
          <a:solidFill>
            <a:schemeClr val="bg2">
              <a:lumMod val="90000"/>
            </a:schemeClr>
          </a:solidFill>
        </p:spPr>
        <p:txBody>
          <a:bodyPr wrap="square" rtlCol="0">
            <a:spAutoFit/>
          </a:bodyPr>
          <a:lstStyle/>
          <a:p>
            <a:pPr algn="just"/>
            <a:r>
              <a:rPr lang="en-GB" sz="2000" dirty="0">
                <a:latin typeface="+mn-lt"/>
              </a:rPr>
              <a:t>Article 86k (2) (4): “</a:t>
            </a:r>
            <a:r>
              <a:rPr lang="en-GB" sz="2000" i="1" dirty="0">
                <a:solidFill>
                  <a:srgbClr val="000000"/>
                </a:solidFill>
                <a:latin typeface="+mn-lt"/>
              </a:rPr>
              <a:t>Member States shall ensure </a:t>
            </a:r>
            <a:r>
              <a:rPr lang="en-GB" sz="2000" b="1" i="1" dirty="0">
                <a:solidFill>
                  <a:srgbClr val="000000"/>
                </a:solidFill>
                <a:latin typeface="+mn-lt"/>
              </a:rPr>
              <a:t>that creditors whose claims antedate the disclosure of the draft terms of the cross-border conversion are able to institute proceedings against the company also in the departure Member State within two years from the date the conversion has taken effect</a:t>
            </a:r>
            <a:r>
              <a:rPr lang="en-GB" sz="2000" i="1" dirty="0">
                <a:solidFill>
                  <a:srgbClr val="000000"/>
                </a:solidFill>
                <a:latin typeface="+mn-lt"/>
              </a:rPr>
              <a:t>, without prejudice to the rules on jurisdiction arising from national or EU law or from a contractual agreement “ </a:t>
            </a:r>
            <a:endParaRPr lang="en-GB" sz="2000" dirty="0">
              <a:latin typeface="+mn-lt"/>
            </a:endParaRPr>
          </a:p>
        </p:txBody>
      </p:sp>
      <p:sp>
        <p:nvSpPr>
          <p:cNvPr id="7" name="TextBox 6">
            <a:extLst>
              <a:ext uri="{FF2B5EF4-FFF2-40B4-BE49-F238E27FC236}">
                <a16:creationId xmlns:a16="http://schemas.microsoft.com/office/drawing/2014/main" id="{C6FD1B7A-31D8-4921-A71A-BD75D8DE9C7B}"/>
              </a:ext>
            </a:extLst>
          </p:cNvPr>
          <p:cNvSpPr txBox="1"/>
          <p:nvPr/>
        </p:nvSpPr>
        <p:spPr>
          <a:xfrm>
            <a:off x="2927648" y="1363085"/>
            <a:ext cx="5544616" cy="1077218"/>
          </a:xfrm>
          <a:prstGeom prst="rect">
            <a:avLst/>
          </a:prstGeom>
          <a:noFill/>
          <a:ln>
            <a:solidFill>
              <a:schemeClr val="tx1"/>
            </a:solidFill>
          </a:ln>
        </p:spPr>
        <p:txBody>
          <a:bodyPr wrap="square" rtlCol="0">
            <a:spAutoFit/>
          </a:bodyPr>
          <a:lstStyle/>
          <a:p>
            <a:pPr lvl="0" algn="ctr"/>
            <a:r>
              <a:rPr lang="en-GB" sz="1600" dirty="0">
                <a:solidFill>
                  <a:prstClr val="black"/>
                </a:solidFill>
                <a:latin typeface="Arial"/>
              </a:rPr>
              <a:t>Consequences</a:t>
            </a:r>
          </a:p>
          <a:p>
            <a:pPr marL="800100" lvl="1" indent="-342900">
              <a:buFont typeface="Arial" panose="020B0604020202020204" pitchFamily="34" charset="0"/>
              <a:buChar char="•"/>
            </a:pPr>
            <a:r>
              <a:rPr lang="en-GB" sz="1600" dirty="0">
                <a:solidFill>
                  <a:prstClr val="black"/>
                </a:solidFill>
                <a:latin typeface="Arial"/>
              </a:rPr>
              <a:t>Change of </a:t>
            </a:r>
            <a:r>
              <a:rPr lang="en-GB" sz="1600" i="1" dirty="0" err="1">
                <a:solidFill>
                  <a:prstClr val="black"/>
                </a:solidFill>
                <a:latin typeface="Arial"/>
              </a:rPr>
              <a:t>lex</a:t>
            </a:r>
            <a:r>
              <a:rPr lang="en-GB" sz="1600" i="1" dirty="0">
                <a:solidFill>
                  <a:prstClr val="black"/>
                </a:solidFill>
                <a:latin typeface="Arial"/>
              </a:rPr>
              <a:t> </a:t>
            </a:r>
            <a:r>
              <a:rPr lang="en-GB" sz="1600" i="1" dirty="0" err="1">
                <a:solidFill>
                  <a:prstClr val="black"/>
                </a:solidFill>
                <a:latin typeface="Arial"/>
              </a:rPr>
              <a:t>societis</a:t>
            </a:r>
            <a:r>
              <a:rPr lang="en-GB" sz="1600" dirty="0">
                <a:solidFill>
                  <a:prstClr val="black"/>
                </a:solidFill>
                <a:latin typeface="Arial"/>
              </a:rPr>
              <a:t> (</a:t>
            </a:r>
            <a:r>
              <a:rPr lang="en-GB" sz="1600" dirty="0" err="1">
                <a:solidFill>
                  <a:prstClr val="black"/>
                </a:solidFill>
                <a:latin typeface="Arial"/>
              </a:rPr>
              <a:t>eg</a:t>
            </a:r>
            <a:r>
              <a:rPr lang="en-GB" sz="1600" dirty="0">
                <a:solidFill>
                  <a:prstClr val="black"/>
                </a:solidFill>
                <a:latin typeface="Arial"/>
              </a:rPr>
              <a:t> capital requirements) </a:t>
            </a:r>
          </a:p>
          <a:p>
            <a:pPr marL="800100" lvl="1" indent="-342900">
              <a:buFont typeface="Arial" panose="020B0604020202020204" pitchFamily="34" charset="0"/>
              <a:buChar char="•"/>
            </a:pPr>
            <a:r>
              <a:rPr lang="en-GB" sz="1600" dirty="0">
                <a:solidFill>
                  <a:prstClr val="black"/>
                </a:solidFill>
                <a:latin typeface="Arial"/>
              </a:rPr>
              <a:t>Change of (general) jurisdiction </a:t>
            </a:r>
          </a:p>
          <a:p>
            <a:pPr marL="800100" lvl="1" indent="-342900">
              <a:buFont typeface="Arial" panose="020B0604020202020204" pitchFamily="34" charset="0"/>
              <a:buChar char="•"/>
            </a:pPr>
            <a:r>
              <a:rPr lang="en-GB" sz="1600" dirty="0">
                <a:solidFill>
                  <a:prstClr val="black"/>
                </a:solidFill>
                <a:latin typeface="Arial"/>
              </a:rPr>
              <a:t>Presumption of COMI’s location</a:t>
            </a:r>
          </a:p>
        </p:txBody>
      </p:sp>
      <p:sp>
        <p:nvSpPr>
          <p:cNvPr id="9" name="Arrow: Down 8">
            <a:extLst>
              <a:ext uri="{FF2B5EF4-FFF2-40B4-BE49-F238E27FC236}">
                <a16:creationId xmlns:a16="http://schemas.microsoft.com/office/drawing/2014/main" id="{AFAB0BF3-2612-4E15-B336-03C4579989AC}"/>
              </a:ext>
            </a:extLst>
          </p:cNvPr>
          <p:cNvSpPr/>
          <p:nvPr/>
        </p:nvSpPr>
        <p:spPr>
          <a:xfrm>
            <a:off x="5519936" y="2527705"/>
            <a:ext cx="288032" cy="253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17084F95-3D13-48CE-8026-58804BA38D8A}"/>
              </a:ext>
            </a:extLst>
          </p:cNvPr>
          <p:cNvPicPr>
            <a:picLocks noChangeAspect="1"/>
          </p:cNvPicPr>
          <p:nvPr/>
        </p:nvPicPr>
        <p:blipFill>
          <a:blip r:embed="rId2"/>
          <a:stretch>
            <a:fillRect/>
          </a:stretch>
        </p:blipFill>
        <p:spPr>
          <a:xfrm>
            <a:off x="10039400" y="3169641"/>
            <a:ext cx="1844824" cy="1512168"/>
          </a:xfrm>
          <a:prstGeom prst="rect">
            <a:avLst/>
          </a:prstGeom>
        </p:spPr>
      </p:pic>
    </p:spTree>
    <p:extLst>
      <p:ext uri="{BB962C8B-B14F-4D97-AF65-F5344CB8AC3E}">
        <p14:creationId xmlns:p14="http://schemas.microsoft.com/office/powerpoint/2010/main" val="291805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A9C6-AEFD-4091-B6E7-17491F823388}"/>
              </a:ext>
            </a:extLst>
          </p:cNvPr>
          <p:cNvSpPr>
            <a:spLocks noGrp="1"/>
          </p:cNvSpPr>
          <p:nvPr>
            <p:ph type="title"/>
          </p:nvPr>
        </p:nvSpPr>
        <p:spPr>
          <a:xfrm>
            <a:off x="609600" y="115099"/>
            <a:ext cx="10972800" cy="1143000"/>
          </a:xfrm>
        </p:spPr>
        <p:txBody>
          <a:bodyPr>
            <a:normAutofit fontScale="90000"/>
          </a:bodyPr>
          <a:lstStyle/>
          <a:p>
            <a:r>
              <a:rPr lang="en-GB" dirty="0"/>
              <a:t>       </a:t>
            </a:r>
            <a:br>
              <a:rPr lang="en-GB" dirty="0"/>
            </a:br>
            <a:r>
              <a:rPr lang="en-GB" dirty="0"/>
              <a:t>Protection of </a:t>
            </a:r>
            <a:r>
              <a:rPr lang="en-GB" dirty="0">
                <a:latin typeface="+mn-lt"/>
              </a:rPr>
              <a:t>creditors</a:t>
            </a:r>
            <a:br>
              <a:rPr lang="en-GB" dirty="0">
                <a:latin typeface="+mn-lt"/>
              </a:rPr>
            </a:br>
            <a:endParaRPr lang="en-GB" dirty="0"/>
          </a:p>
        </p:txBody>
      </p:sp>
      <p:sp>
        <p:nvSpPr>
          <p:cNvPr id="3" name="Content Placeholder 2">
            <a:extLst>
              <a:ext uri="{FF2B5EF4-FFF2-40B4-BE49-F238E27FC236}">
                <a16:creationId xmlns:a16="http://schemas.microsoft.com/office/drawing/2014/main" id="{74392E04-2FEF-4B76-9848-02017FD17BBF}"/>
              </a:ext>
            </a:extLst>
          </p:cNvPr>
          <p:cNvSpPr>
            <a:spLocks noGrp="1"/>
          </p:cNvSpPr>
          <p:nvPr>
            <p:ph idx="1"/>
          </p:nvPr>
        </p:nvSpPr>
        <p:spPr>
          <a:xfrm>
            <a:off x="609600" y="1465695"/>
            <a:ext cx="10972800" cy="1963306"/>
          </a:xfrm>
        </p:spPr>
        <p:txBody>
          <a:bodyPr>
            <a:normAutofit/>
          </a:bodyPr>
          <a:lstStyle/>
          <a:p>
            <a:endParaRPr lang="en-GB" sz="2600" dirty="0"/>
          </a:p>
          <a:p>
            <a:pPr marL="457200" lvl="1" indent="0">
              <a:buNone/>
            </a:pPr>
            <a:endParaRPr lang="en-GB" dirty="0"/>
          </a:p>
        </p:txBody>
      </p:sp>
      <p:sp>
        <p:nvSpPr>
          <p:cNvPr id="6" name="TextBox 5">
            <a:extLst>
              <a:ext uri="{FF2B5EF4-FFF2-40B4-BE49-F238E27FC236}">
                <a16:creationId xmlns:a16="http://schemas.microsoft.com/office/drawing/2014/main" id="{FC44661C-EC1C-4480-BB6E-A631A987DDEC}"/>
              </a:ext>
            </a:extLst>
          </p:cNvPr>
          <p:cNvSpPr txBox="1"/>
          <p:nvPr/>
        </p:nvSpPr>
        <p:spPr>
          <a:xfrm>
            <a:off x="757316" y="1764259"/>
            <a:ext cx="10731188" cy="4770537"/>
          </a:xfrm>
          <a:prstGeom prst="rect">
            <a:avLst/>
          </a:prstGeom>
          <a:noFill/>
          <a:ln>
            <a:noFill/>
          </a:ln>
        </p:spPr>
        <p:txBody>
          <a:bodyPr wrap="square" rtlCol="0">
            <a:spAutoFit/>
          </a:bodyPr>
          <a:lstStyle/>
          <a:p>
            <a:r>
              <a:rPr lang="en-GB" sz="2000" dirty="0">
                <a:latin typeface="+mn-lt"/>
              </a:rPr>
              <a:t>                                                            Safeguards</a:t>
            </a:r>
          </a:p>
          <a:p>
            <a:pPr algn="ctr"/>
            <a:endParaRPr lang="en-GB" sz="2000" dirty="0">
              <a:latin typeface="+mn-lt"/>
            </a:endParaRPr>
          </a:p>
          <a:p>
            <a:pPr marL="800100" lvl="1" indent="-342900">
              <a:buFont typeface="Arial" panose="020B0604020202020204" pitchFamily="34" charset="0"/>
              <a:buChar char="•"/>
            </a:pPr>
            <a:r>
              <a:rPr lang="en-GB" sz="1800" dirty="0">
                <a:latin typeface="+mn-lt"/>
              </a:rPr>
              <a:t>Solvency declaration (optional for MMSS)</a:t>
            </a:r>
          </a:p>
          <a:p>
            <a:pPr marL="800100" lvl="1" indent="-342900">
              <a:buFont typeface="Arial" panose="020B0604020202020204" pitchFamily="34" charset="0"/>
              <a:buChar char="•"/>
            </a:pPr>
            <a:r>
              <a:rPr lang="en-GB" sz="1800" dirty="0">
                <a:latin typeface="+mn-lt"/>
              </a:rPr>
              <a:t>Procedural safeguard: two-year jurisdictional basis</a:t>
            </a:r>
            <a:endParaRPr lang="en-GB" sz="2000" dirty="0">
              <a:latin typeface="+mn-lt"/>
            </a:endParaRPr>
          </a:p>
          <a:p>
            <a:pPr marL="800100" lvl="1" indent="-342900">
              <a:buFont typeface="Arial" panose="020B0604020202020204" pitchFamily="34" charset="0"/>
              <a:buChar char="•"/>
            </a:pPr>
            <a:r>
              <a:rPr lang="en-GB" sz="1600" b="1" dirty="0">
                <a:latin typeface="+mn-lt"/>
              </a:rPr>
              <a:t>Substantive safeguards</a:t>
            </a:r>
          </a:p>
          <a:p>
            <a:pPr marL="800100" lvl="1" indent="-342900">
              <a:buFont typeface="Arial" panose="020B0604020202020204" pitchFamily="34" charset="0"/>
              <a:buChar char="•"/>
            </a:pPr>
            <a:endParaRPr lang="en-GB" sz="1600" b="1" dirty="0">
              <a:latin typeface="+mn-lt"/>
            </a:endParaRPr>
          </a:p>
          <a:p>
            <a:pPr marL="800100" lvl="1" indent="-342900">
              <a:buFont typeface="Arial" panose="020B0604020202020204" pitchFamily="34" charset="0"/>
              <a:buChar char="•"/>
            </a:pPr>
            <a:endParaRPr lang="en-GB" sz="1600" b="1" dirty="0">
              <a:latin typeface="+mn-lt"/>
            </a:endParaRPr>
          </a:p>
          <a:p>
            <a:pPr marL="800100" lvl="1" indent="-342900">
              <a:buFont typeface="Arial" panose="020B0604020202020204" pitchFamily="34" charset="0"/>
              <a:buChar char="•"/>
            </a:pPr>
            <a:endParaRPr lang="en-GB" sz="1600" b="1" dirty="0">
              <a:latin typeface="+mn-lt"/>
            </a:endParaRPr>
          </a:p>
          <a:p>
            <a:pPr marL="800100" lvl="1" indent="-342900">
              <a:buFont typeface="Arial" panose="020B0604020202020204" pitchFamily="34" charset="0"/>
              <a:buChar char="•"/>
            </a:pPr>
            <a:endParaRPr lang="en-GB" sz="1600" b="1" dirty="0">
              <a:latin typeface="+mn-lt"/>
            </a:endParaRPr>
          </a:p>
          <a:p>
            <a:pPr marL="800100" lvl="1" indent="-342900">
              <a:buFont typeface="Arial" panose="020B0604020202020204" pitchFamily="34" charset="0"/>
              <a:buChar char="•"/>
            </a:pPr>
            <a:endParaRPr lang="en-GB" sz="1600" b="1" dirty="0">
              <a:latin typeface="+mn-lt"/>
            </a:endParaRPr>
          </a:p>
          <a:p>
            <a:pPr marL="800100" lvl="1" indent="-342900">
              <a:buFont typeface="Arial" panose="020B0604020202020204" pitchFamily="34" charset="0"/>
              <a:buChar char="•"/>
            </a:pPr>
            <a:endParaRPr lang="en-GB" sz="1600" b="1" dirty="0">
              <a:latin typeface="+mn-lt"/>
            </a:endParaRPr>
          </a:p>
          <a:p>
            <a:pPr marL="800100" lvl="1" indent="-342900">
              <a:buFont typeface="Arial" panose="020B0604020202020204" pitchFamily="34" charset="0"/>
              <a:buChar char="•"/>
            </a:pPr>
            <a:endParaRPr lang="en-GB" sz="1600" b="1" dirty="0">
              <a:latin typeface="+mn-lt"/>
            </a:endParaRPr>
          </a:p>
          <a:p>
            <a:pPr marL="800100" lvl="1" indent="-342900">
              <a:buFont typeface="Arial" panose="020B0604020202020204" pitchFamily="34" charset="0"/>
              <a:buChar char="•"/>
            </a:pPr>
            <a:endParaRPr lang="en-GB" sz="1600" b="1" dirty="0">
              <a:latin typeface="+mn-lt"/>
            </a:endParaRPr>
          </a:p>
          <a:p>
            <a:pPr marL="800100" lvl="1" indent="-342900">
              <a:buFont typeface="Arial" panose="020B0604020202020204" pitchFamily="34" charset="0"/>
              <a:buChar char="•"/>
            </a:pPr>
            <a:endParaRPr lang="en-GB" sz="1600" b="1" dirty="0">
              <a:latin typeface="+mn-lt"/>
            </a:endParaRPr>
          </a:p>
          <a:p>
            <a:pPr marL="800100" lvl="1" indent="-342900">
              <a:buFont typeface="Arial" panose="020B0604020202020204" pitchFamily="34" charset="0"/>
              <a:buChar char="•"/>
            </a:pPr>
            <a:endParaRPr lang="en-GB" sz="1600" b="1" dirty="0">
              <a:latin typeface="+mn-lt"/>
            </a:endParaRPr>
          </a:p>
          <a:p>
            <a:pPr marL="800100" lvl="1" indent="-342900">
              <a:buFont typeface="Arial" panose="020B0604020202020204" pitchFamily="34" charset="0"/>
              <a:buChar char="•"/>
            </a:pPr>
            <a:r>
              <a:rPr lang="en-GB" sz="1800" dirty="0">
                <a:latin typeface="+mn-lt"/>
              </a:rPr>
              <a:t>Without prejudice of special rules for </a:t>
            </a:r>
            <a:r>
              <a:rPr lang="en-GB" sz="1800" b="1" dirty="0">
                <a:latin typeface="+mn-lt"/>
              </a:rPr>
              <a:t>public claims</a:t>
            </a:r>
          </a:p>
          <a:p>
            <a:pPr marL="800100" lvl="1" indent="-342900">
              <a:buFont typeface="Arial" panose="020B0604020202020204" pitchFamily="34" charset="0"/>
              <a:buChar char="•"/>
            </a:pPr>
            <a:r>
              <a:rPr lang="en-GB" sz="1800" dirty="0">
                <a:latin typeface="+mn-lt"/>
              </a:rPr>
              <a:t>Joint and several liability in </a:t>
            </a:r>
            <a:r>
              <a:rPr lang="en-GB" sz="1800" b="1" dirty="0">
                <a:latin typeface="+mn-lt"/>
              </a:rPr>
              <a:t>X-border divisions </a:t>
            </a:r>
            <a:r>
              <a:rPr lang="en-GB" sz="1800" dirty="0">
                <a:latin typeface="+mn-lt"/>
              </a:rPr>
              <a:t>(art. 160 (m) (4))</a:t>
            </a:r>
          </a:p>
          <a:p>
            <a:r>
              <a:rPr lang="en-GB" sz="1600" b="1" dirty="0">
                <a:latin typeface="+mn-lt"/>
              </a:rPr>
              <a:t> </a:t>
            </a:r>
          </a:p>
        </p:txBody>
      </p:sp>
      <p:sp>
        <p:nvSpPr>
          <p:cNvPr id="9" name="Arrow: Down 8">
            <a:extLst>
              <a:ext uri="{FF2B5EF4-FFF2-40B4-BE49-F238E27FC236}">
                <a16:creationId xmlns:a16="http://schemas.microsoft.com/office/drawing/2014/main" id="{AFAB0BF3-2612-4E15-B336-03C4579989AC}"/>
              </a:ext>
            </a:extLst>
          </p:cNvPr>
          <p:cNvSpPr/>
          <p:nvPr/>
        </p:nvSpPr>
        <p:spPr>
          <a:xfrm>
            <a:off x="5591944" y="1376111"/>
            <a:ext cx="288032" cy="253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C636157-99B4-494E-9DF1-E2C2F8B8B0A7}"/>
              </a:ext>
            </a:extLst>
          </p:cNvPr>
          <p:cNvSpPr txBox="1"/>
          <p:nvPr/>
        </p:nvSpPr>
        <p:spPr>
          <a:xfrm>
            <a:off x="759074" y="3383121"/>
            <a:ext cx="10972800" cy="2062103"/>
          </a:xfrm>
          <a:prstGeom prst="rect">
            <a:avLst/>
          </a:prstGeom>
          <a:solidFill>
            <a:schemeClr val="bg2">
              <a:lumMod val="90000"/>
            </a:schemeClr>
          </a:solidFill>
        </p:spPr>
        <p:txBody>
          <a:bodyPr wrap="square" rtlCol="0">
            <a:spAutoFit/>
          </a:bodyPr>
          <a:lstStyle/>
          <a:p>
            <a:pPr algn="just"/>
            <a:r>
              <a:rPr lang="en-GB" sz="1600" b="1" i="1" dirty="0">
                <a:solidFill>
                  <a:srgbClr val="000000"/>
                </a:solidFill>
                <a:latin typeface="+mn-lt"/>
              </a:rPr>
              <a:t>Member States shall provide for an adequate system of protection of the interest of creditors, whose claims antedate the disclosure of the draft terms of the cross-border conversion and have not fallen due at the time of such disclosure. </a:t>
            </a:r>
            <a:r>
              <a:rPr lang="en-GB" sz="1600" dirty="0">
                <a:solidFill>
                  <a:srgbClr val="000000"/>
                </a:solidFill>
                <a:latin typeface="+mn-lt"/>
              </a:rPr>
              <a:t>Member States shall ensure that creditors who are dissatisfied with the </a:t>
            </a:r>
            <a:r>
              <a:rPr lang="en-GB" sz="1600" b="1" i="1" dirty="0">
                <a:solidFill>
                  <a:srgbClr val="000000"/>
                </a:solidFill>
                <a:latin typeface="+mn-lt"/>
              </a:rPr>
              <a:t>safeguards offered </a:t>
            </a:r>
            <a:r>
              <a:rPr lang="en-GB" sz="1600" dirty="0">
                <a:solidFill>
                  <a:srgbClr val="000000"/>
                </a:solidFill>
                <a:latin typeface="+mn-lt"/>
              </a:rPr>
              <a:t>in the draft terms of the cross-border conversion, as provided for in Article 86d </a:t>
            </a:r>
            <a:r>
              <a:rPr lang="en-GB" sz="1600" b="1" i="1" dirty="0">
                <a:solidFill>
                  <a:srgbClr val="000000"/>
                </a:solidFill>
                <a:latin typeface="+mn-lt"/>
              </a:rPr>
              <a:t>(1) point </a:t>
            </a:r>
            <a:r>
              <a:rPr lang="en-GB" sz="1600" dirty="0">
                <a:solidFill>
                  <a:srgbClr val="000000"/>
                </a:solidFill>
                <a:latin typeface="+mn-lt"/>
              </a:rPr>
              <a:t>(f), may apply </a:t>
            </a:r>
            <a:r>
              <a:rPr lang="en-GB" sz="1600" b="1" i="1" dirty="0">
                <a:solidFill>
                  <a:srgbClr val="000000"/>
                </a:solidFill>
                <a:latin typeface="+mn-lt"/>
              </a:rPr>
              <a:t>within three months of the disclosure of the draft terms of cross-border conversion referred to in Article 86h </a:t>
            </a:r>
            <a:r>
              <a:rPr lang="en-GB" sz="1600" dirty="0">
                <a:solidFill>
                  <a:srgbClr val="000000"/>
                </a:solidFill>
                <a:latin typeface="+mn-lt"/>
              </a:rPr>
              <a:t>to the appropriate administrative or judicial authority for adequate safeguards </a:t>
            </a:r>
            <a:r>
              <a:rPr lang="en-GB" sz="1600" b="1" i="1" dirty="0">
                <a:solidFill>
                  <a:srgbClr val="000000"/>
                </a:solidFill>
                <a:latin typeface="+mn-lt"/>
              </a:rPr>
              <a:t>provided that they can credibly demonstrate that due to the cross-border conversion the satisfaction of their claims is at stake and that no adequate safeguards have been obtained from the company </a:t>
            </a:r>
            <a:endParaRPr lang="en-GB" sz="1600" dirty="0">
              <a:latin typeface="+mn-lt"/>
            </a:endParaRPr>
          </a:p>
        </p:txBody>
      </p:sp>
    </p:spTree>
    <p:extLst>
      <p:ext uri="{BB962C8B-B14F-4D97-AF65-F5344CB8AC3E}">
        <p14:creationId xmlns:p14="http://schemas.microsoft.com/office/powerpoint/2010/main" val="59606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5" end="1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A9C6-AEFD-4091-B6E7-17491F823388}"/>
              </a:ext>
            </a:extLst>
          </p:cNvPr>
          <p:cNvSpPr>
            <a:spLocks noGrp="1"/>
          </p:cNvSpPr>
          <p:nvPr>
            <p:ph type="title"/>
          </p:nvPr>
        </p:nvSpPr>
        <p:spPr/>
        <p:txBody>
          <a:bodyPr>
            <a:normAutofit fontScale="90000"/>
          </a:bodyPr>
          <a:lstStyle/>
          <a:p>
            <a:r>
              <a:rPr lang="en-GB" dirty="0"/>
              <a:t>       </a:t>
            </a:r>
            <a:br>
              <a:rPr lang="en-GB" dirty="0"/>
            </a:br>
            <a:r>
              <a:rPr lang="en-GB" dirty="0"/>
              <a:t>Employees</a:t>
            </a:r>
          </a:p>
        </p:txBody>
      </p:sp>
      <p:sp>
        <p:nvSpPr>
          <p:cNvPr id="3" name="Content Placeholder 2">
            <a:extLst>
              <a:ext uri="{FF2B5EF4-FFF2-40B4-BE49-F238E27FC236}">
                <a16:creationId xmlns:a16="http://schemas.microsoft.com/office/drawing/2014/main" id="{74392E04-2FEF-4B76-9848-02017FD17BBF}"/>
              </a:ext>
            </a:extLst>
          </p:cNvPr>
          <p:cNvSpPr>
            <a:spLocks noGrp="1"/>
          </p:cNvSpPr>
          <p:nvPr>
            <p:ph idx="1"/>
          </p:nvPr>
        </p:nvSpPr>
        <p:spPr>
          <a:xfrm>
            <a:off x="609600" y="1465695"/>
            <a:ext cx="10972800" cy="1963306"/>
          </a:xfrm>
        </p:spPr>
        <p:txBody>
          <a:bodyPr>
            <a:normAutofit/>
          </a:bodyPr>
          <a:lstStyle/>
          <a:p>
            <a:endParaRPr lang="en-GB" sz="2600" dirty="0"/>
          </a:p>
          <a:p>
            <a:pPr marL="457200" lvl="1" indent="0">
              <a:buNone/>
            </a:pPr>
            <a:endParaRPr lang="en-GB" dirty="0"/>
          </a:p>
        </p:txBody>
      </p:sp>
      <p:sp>
        <p:nvSpPr>
          <p:cNvPr id="6" name="TextBox 5">
            <a:extLst>
              <a:ext uri="{FF2B5EF4-FFF2-40B4-BE49-F238E27FC236}">
                <a16:creationId xmlns:a16="http://schemas.microsoft.com/office/drawing/2014/main" id="{FC44661C-EC1C-4480-BB6E-A631A987DDEC}"/>
              </a:ext>
            </a:extLst>
          </p:cNvPr>
          <p:cNvSpPr txBox="1"/>
          <p:nvPr/>
        </p:nvSpPr>
        <p:spPr>
          <a:xfrm>
            <a:off x="851212" y="951051"/>
            <a:ext cx="10731188" cy="5262979"/>
          </a:xfrm>
          <a:prstGeom prst="rect">
            <a:avLst/>
          </a:prstGeom>
          <a:noFill/>
        </p:spPr>
        <p:txBody>
          <a:bodyPr wrap="square" rtlCol="0">
            <a:spAutoFit/>
          </a:bodyPr>
          <a:lstStyle/>
          <a:p>
            <a:endParaRPr lang="en-GB" dirty="0">
              <a:latin typeface="+mn-lt"/>
            </a:endParaRPr>
          </a:p>
          <a:p>
            <a:pPr marL="342900" indent="-342900">
              <a:buFont typeface="Arial" panose="020B0604020202020204" pitchFamily="34" charset="0"/>
              <a:buChar char="•"/>
            </a:pPr>
            <a:endParaRPr lang="en-GB" dirty="0">
              <a:latin typeface="+mn-lt"/>
            </a:endParaRPr>
          </a:p>
          <a:p>
            <a:pPr marL="342900" indent="-342900">
              <a:buFont typeface="Arial" panose="020B0604020202020204" pitchFamily="34" charset="0"/>
              <a:buChar char="•"/>
            </a:pPr>
            <a:r>
              <a:rPr lang="en-GB" dirty="0">
                <a:latin typeface="+mn-lt"/>
              </a:rPr>
              <a:t>3 scenarios </a:t>
            </a:r>
          </a:p>
          <a:p>
            <a:pPr marL="342900" indent="-342900">
              <a:buFont typeface="Arial" panose="020B0604020202020204" pitchFamily="34" charset="0"/>
              <a:buChar char="•"/>
            </a:pPr>
            <a:endParaRPr lang="en-GB" dirty="0">
              <a:latin typeface="+mn-lt"/>
            </a:endParaRPr>
          </a:p>
          <a:p>
            <a:pPr marL="800100" lvl="1" indent="-342900">
              <a:buFont typeface="Arial" panose="020B0604020202020204" pitchFamily="34" charset="0"/>
              <a:buChar char="•"/>
            </a:pPr>
            <a:r>
              <a:rPr lang="en-GB" dirty="0">
                <a:latin typeface="+mn-lt"/>
              </a:rPr>
              <a:t>From NP to NP</a:t>
            </a:r>
          </a:p>
          <a:p>
            <a:pPr lvl="1"/>
            <a:endParaRPr lang="en-GB" dirty="0">
              <a:latin typeface="+mn-lt"/>
            </a:endParaRPr>
          </a:p>
          <a:p>
            <a:pPr marL="800100" lvl="1" indent="-342900">
              <a:buFont typeface="Arial" panose="020B0604020202020204" pitchFamily="34" charset="0"/>
              <a:buChar char="•"/>
            </a:pPr>
            <a:r>
              <a:rPr lang="en-GB" dirty="0">
                <a:latin typeface="+mn-lt"/>
              </a:rPr>
              <a:t>From NP to P </a:t>
            </a:r>
          </a:p>
          <a:p>
            <a:pPr marL="800100" lvl="1" indent="-342900">
              <a:buFont typeface="Arial" panose="020B0604020202020204" pitchFamily="34" charset="0"/>
              <a:buChar char="•"/>
            </a:pPr>
            <a:endParaRPr lang="en-GB" dirty="0">
              <a:latin typeface="+mn-lt"/>
            </a:endParaRPr>
          </a:p>
          <a:p>
            <a:pPr marL="800100" lvl="1" indent="-342900">
              <a:buFont typeface="Arial" panose="020B0604020202020204" pitchFamily="34" charset="0"/>
              <a:buChar char="•"/>
            </a:pPr>
            <a:r>
              <a:rPr lang="en-GB" dirty="0">
                <a:latin typeface="+mn-lt"/>
              </a:rPr>
              <a:t>From P (+4/5) to NP: Article 86l (mechanism based on the SE)</a:t>
            </a:r>
          </a:p>
          <a:p>
            <a:pPr marL="342900" indent="-342900">
              <a:buFont typeface="Arial" panose="020B0604020202020204" pitchFamily="34" charset="0"/>
              <a:buChar char="•"/>
            </a:pPr>
            <a:endParaRPr lang="en-GB" dirty="0">
              <a:latin typeface="+mn-lt"/>
            </a:endParaRPr>
          </a:p>
          <a:p>
            <a:pPr marL="342900" indent="-342900">
              <a:buFont typeface="Arial" panose="020B0604020202020204" pitchFamily="34" charset="0"/>
              <a:buChar char="•"/>
            </a:pPr>
            <a:endParaRPr lang="en-GB" dirty="0">
              <a:latin typeface="+mn-lt"/>
            </a:endParaRPr>
          </a:p>
          <a:p>
            <a:pPr marL="342900" indent="-342900">
              <a:buFont typeface="Arial" panose="020B0604020202020204" pitchFamily="34" charset="0"/>
              <a:buChar char="•"/>
            </a:pPr>
            <a:endParaRPr lang="en-GB" dirty="0">
              <a:latin typeface="+mn-lt"/>
            </a:endParaRPr>
          </a:p>
          <a:p>
            <a:pPr marL="342900" indent="-342900">
              <a:buFont typeface="Arial" panose="020B0604020202020204" pitchFamily="34" charset="0"/>
              <a:buChar char="•"/>
            </a:pPr>
            <a:endParaRPr lang="en-GB" dirty="0">
              <a:latin typeface="+mn-lt"/>
            </a:endParaRPr>
          </a:p>
          <a:p>
            <a:r>
              <a:rPr lang="en-GB" dirty="0">
                <a:latin typeface="+mn-lt"/>
              </a:rPr>
              <a:t> </a:t>
            </a:r>
          </a:p>
        </p:txBody>
      </p:sp>
      <p:pic>
        <p:nvPicPr>
          <p:cNvPr id="5" name="Picture 4">
            <a:extLst>
              <a:ext uri="{FF2B5EF4-FFF2-40B4-BE49-F238E27FC236}">
                <a16:creationId xmlns:a16="http://schemas.microsoft.com/office/drawing/2014/main" id="{33B9A9DB-B690-455E-9925-31A8BDD38A93}"/>
              </a:ext>
            </a:extLst>
          </p:cNvPr>
          <p:cNvPicPr>
            <a:picLocks noChangeAspect="1"/>
          </p:cNvPicPr>
          <p:nvPr/>
        </p:nvPicPr>
        <p:blipFill>
          <a:blip r:embed="rId2"/>
          <a:stretch>
            <a:fillRect/>
          </a:stretch>
        </p:blipFill>
        <p:spPr>
          <a:xfrm>
            <a:off x="7754591" y="846138"/>
            <a:ext cx="4069421" cy="2520280"/>
          </a:xfrm>
          <a:prstGeom prst="rect">
            <a:avLst/>
          </a:prstGeom>
        </p:spPr>
      </p:pic>
    </p:spTree>
    <p:extLst>
      <p:ext uri="{BB962C8B-B14F-4D97-AF65-F5344CB8AC3E}">
        <p14:creationId xmlns:p14="http://schemas.microsoft.com/office/powerpoint/2010/main" val="2938089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5A3BC-4506-4D7B-9844-C9DFF32DD5E1}"/>
              </a:ext>
            </a:extLst>
          </p:cNvPr>
          <p:cNvSpPr>
            <a:spLocks noGrp="1"/>
          </p:cNvSpPr>
          <p:nvPr>
            <p:ph type="title"/>
          </p:nvPr>
        </p:nvSpPr>
        <p:spPr/>
        <p:txBody>
          <a:bodyPr/>
          <a:lstStyle/>
          <a:p>
            <a:r>
              <a:rPr lang="en-GB" dirty="0"/>
              <a:t>By way of conclusion</a:t>
            </a:r>
          </a:p>
        </p:txBody>
      </p:sp>
      <p:sp>
        <p:nvSpPr>
          <p:cNvPr id="3" name="Content Placeholder 2">
            <a:extLst>
              <a:ext uri="{FF2B5EF4-FFF2-40B4-BE49-F238E27FC236}">
                <a16:creationId xmlns:a16="http://schemas.microsoft.com/office/drawing/2014/main" id="{69235135-8B0D-4AC3-AB1C-3CA049CCE971}"/>
              </a:ext>
            </a:extLst>
          </p:cNvPr>
          <p:cNvSpPr>
            <a:spLocks noGrp="1"/>
          </p:cNvSpPr>
          <p:nvPr>
            <p:ph idx="1"/>
          </p:nvPr>
        </p:nvSpPr>
        <p:spPr/>
        <p:txBody>
          <a:bodyPr/>
          <a:lstStyle/>
          <a:p>
            <a:endParaRPr lang="en-GB" dirty="0"/>
          </a:p>
          <a:p>
            <a:pPr marL="0" indent="0">
              <a:buNone/>
            </a:pPr>
            <a:endParaRPr lang="en-GB" dirty="0"/>
          </a:p>
          <a:p>
            <a:endParaRPr lang="en-GB" dirty="0"/>
          </a:p>
        </p:txBody>
      </p:sp>
      <p:sp>
        <p:nvSpPr>
          <p:cNvPr id="4" name="TextBox 3">
            <a:extLst>
              <a:ext uri="{FF2B5EF4-FFF2-40B4-BE49-F238E27FC236}">
                <a16:creationId xmlns:a16="http://schemas.microsoft.com/office/drawing/2014/main" id="{6C30A26E-B89B-40EC-ABA2-4F529052A936}"/>
              </a:ext>
            </a:extLst>
          </p:cNvPr>
          <p:cNvSpPr txBox="1"/>
          <p:nvPr/>
        </p:nvSpPr>
        <p:spPr>
          <a:xfrm>
            <a:off x="983432" y="2060996"/>
            <a:ext cx="9649072" cy="1631216"/>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mn-lt"/>
              </a:rPr>
              <a:t>Positive aspects</a:t>
            </a:r>
          </a:p>
          <a:p>
            <a:pPr marL="342900" indent="-342900">
              <a:buFont typeface="Arial" panose="020B0604020202020204" pitchFamily="34" charset="0"/>
              <a:buChar char="•"/>
            </a:pPr>
            <a:endParaRPr lang="en-GB" sz="2000" dirty="0">
              <a:latin typeface="+mn-lt"/>
            </a:endParaRPr>
          </a:p>
          <a:p>
            <a:pPr marL="800100" lvl="1" indent="-342900">
              <a:buFont typeface="Arial" panose="020B0604020202020204" pitchFamily="34" charset="0"/>
              <a:buChar char="•"/>
            </a:pPr>
            <a:r>
              <a:rPr lang="en-GB" sz="2000" dirty="0">
                <a:latin typeface="+mn-lt"/>
              </a:rPr>
              <a:t>A regime on cross-border conversions</a:t>
            </a:r>
          </a:p>
          <a:p>
            <a:pPr marL="800100" lvl="1" indent="-342900">
              <a:buFont typeface="Arial" panose="020B0604020202020204" pitchFamily="34" charset="0"/>
              <a:buChar char="•"/>
            </a:pPr>
            <a:r>
              <a:rPr lang="en-GB" sz="2000" dirty="0">
                <a:latin typeface="+mn-lt"/>
              </a:rPr>
              <a:t>Procedural “interconnection” between competent authorities</a:t>
            </a:r>
          </a:p>
          <a:p>
            <a:pPr marL="800100" lvl="1" indent="-342900">
              <a:buFont typeface="Arial" panose="020B0604020202020204" pitchFamily="34" charset="0"/>
              <a:buChar char="•"/>
            </a:pPr>
            <a:r>
              <a:rPr lang="en-GB" sz="2000" dirty="0">
                <a:latin typeface="+mn-lt"/>
              </a:rPr>
              <a:t>The final compromise has significantly improved the text</a:t>
            </a:r>
          </a:p>
        </p:txBody>
      </p:sp>
      <p:sp>
        <p:nvSpPr>
          <p:cNvPr id="5" name="TextBox 4">
            <a:extLst>
              <a:ext uri="{FF2B5EF4-FFF2-40B4-BE49-F238E27FC236}">
                <a16:creationId xmlns:a16="http://schemas.microsoft.com/office/drawing/2014/main" id="{2533B158-77BC-4648-BB06-D96AD6178A3A}"/>
              </a:ext>
            </a:extLst>
          </p:cNvPr>
          <p:cNvSpPr txBox="1"/>
          <p:nvPr/>
        </p:nvSpPr>
        <p:spPr>
          <a:xfrm>
            <a:off x="983432" y="4090802"/>
            <a:ext cx="9649072" cy="1323439"/>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mn-lt"/>
              </a:rPr>
              <a:t>Negative aspects</a:t>
            </a:r>
          </a:p>
          <a:p>
            <a:pPr marL="342900" indent="-342900">
              <a:buFont typeface="Arial" panose="020B0604020202020204" pitchFamily="34" charset="0"/>
              <a:buChar char="•"/>
            </a:pPr>
            <a:endParaRPr lang="en-GB" sz="2000" dirty="0">
              <a:latin typeface="+mn-lt"/>
            </a:endParaRPr>
          </a:p>
          <a:p>
            <a:pPr marL="800100" lvl="1" indent="-342900">
              <a:buFont typeface="Arial" panose="020B0604020202020204" pitchFamily="34" charset="0"/>
              <a:buChar char="•"/>
            </a:pPr>
            <a:r>
              <a:rPr lang="en-GB" sz="2000" dirty="0">
                <a:latin typeface="+mn-lt"/>
              </a:rPr>
              <a:t>Suspicion</a:t>
            </a:r>
          </a:p>
          <a:p>
            <a:pPr marL="800100" lvl="1" indent="-342900">
              <a:buFont typeface="Arial" panose="020B0604020202020204" pitchFamily="34" charset="0"/>
              <a:buChar char="•"/>
            </a:pPr>
            <a:r>
              <a:rPr lang="en-GB" sz="2000" dirty="0">
                <a:latin typeface="+mn-lt"/>
              </a:rPr>
              <a:t>Still certain inconsistencies  </a:t>
            </a:r>
          </a:p>
        </p:txBody>
      </p:sp>
    </p:spTree>
    <p:extLst>
      <p:ext uri="{BB962C8B-B14F-4D97-AF65-F5344CB8AC3E}">
        <p14:creationId xmlns:p14="http://schemas.microsoft.com/office/powerpoint/2010/main" val="205360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CE2B7-BA1B-4E9E-8B1D-89101648CD25}"/>
              </a:ext>
            </a:extLst>
          </p:cNvPr>
          <p:cNvSpPr>
            <a:spLocks noGrp="1"/>
          </p:cNvSpPr>
          <p:nvPr>
            <p:ph type="title"/>
          </p:nvPr>
        </p:nvSpPr>
        <p:spPr/>
        <p:txBody>
          <a:bodyPr>
            <a:normAutofit/>
          </a:bodyPr>
          <a:lstStyle/>
          <a:p>
            <a:r>
              <a:rPr lang="en-GB" dirty="0"/>
              <a:t>Introduction</a:t>
            </a:r>
          </a:p>
        </p:txBody>
      </p:sp>
      <p:sp>
        <p:nvSpPr>
          <p:cNvPr id="3" name="Content Placeholder 2">
            <a:extLst>
              <a:ext uri="{FF2B5EF4-FFF2-40B4-BE49-F238E27FC236}">
                <a16:creationId xmlns:a16="http://schemas.microsoft.com/office/drawing/2014/main" id="{296887C8-D2E5-4CC4-99AC-F2FA1214553F}"/>
              </a:ext>
            </a:extLst>
          </p:cNvPr>
          <p:cNvSpPr>
            <a:spLocks noGrp="1"/>
          </p:cNvSpPr>
          <p:nvPr>
            <p:ph idx="1"/>
          </p:nvPr>
        </p:nvSpPr>
        <p:spPr>
          <a:xfrm>
            <a:off x="767408" y="1628799"/>
            <a:ext cx="10972800" cy="4752529"/>
          </a:xfrm>
        </p:spPr>
        <p:txBody>
          <a:bodyPr>
            <a:normAutofit lnSpcReduction="10000"/>
          </a:bodyPr>
          <a:lstStyle/>
          <a:p>
            <a:r>
              <a:rPr lang="en-GB" sz="1800" b="1" dirty="0"/>
              <a:t>April 2018</a:t>
            </a:r>
            <a:r>
              <a:rPr lang="en-GB" sz="1800" dirty="0"/>
              <a:t>. “Company law package” (amending Directive 2017/1132)</a:t>
            </a:r>
          </a:p>
          <a:p>
            <a:pPr lvl="1"/>
            <a:r>
              <a:rPr lang="en-GB" sz="1800" dirty="0"/>
              <a:t>Directive on companies cross-border mobility</a:t>
            </a:r>
          </a:p>
          <a:p>
            <a:pPr lvl="1"/>
            <a:r>
              <a:rPr lang="en-GB" sz="1800" dirty="0"/>
              <a:t>Directive on digitalisation of company law</a:t>
            </a:r>
          </a:p>
          <a:p>
            <a:endParaRPr lang="en-GB" sz="1800" dirty="0"/>
          </a:p>
          <a:p>
            <a:r>
              <a:rPr lang="en-GB" sz="1800" b="1" dirty="0"/>
              <a:t>March 2019</a:t>
            </a:r>
            <a:r>
              <a:rPr lang="en-GB" sz="1800" dirty="0"/>
              <a:t>. Final compromise</a:t>
            </a:r>
          </a:p>
          <a:p>
            <a:pPr marL="0" indent="0">
              <a:buNone/>
            </a:pPr>
            <a:endParaRPr lang="en-GB" sz="1800" dirty="0"/>
          </a:p>
          <a:p>
            <a:r>
              <a:rPr lang="en-GB" sz="1800" b="1" dirty="0"/>
              <a:t>X-border mobility: Summary</a:t>
            </a:r>
            <a:endParaRPr lang="en-GB" sz="1800" dirty="0"/>
          </a:p>
          <a:p>
            <a:pPr lvl="1"/>
            <a:r>
              <a:rPr lang="en-GB" sz="1800" dirty="0"/>
              <a:t>Background of the proposal</a:t>
            </a:r>
          </a:p>
          <a:p>
            <a:pPr lvl="1"/>
            <a:r>
              <a:rPr lang="en-GB" sz="1800" dirty="0"/>
              <a:t>General issues</a:t>
            </a:r>
          </a:p>
          <a:p>
            <a:pPr lvl="1"/>
            <a:r>
              <a:rPr lang="en-GB" sz="1800" dirty="0"/>
              <a:t>Process (phases)</a:t>
            </a:r>
          </a:p>
          <a:p>
            <a:pPr lvl="1"/>
            <a:r>
              <a:rPr lang="en-GB" sz="1800" dirty="0"/>
              <a:t>Safeguards and protection of stakeholders</a:t>
            </a:r>
          </a:p>
          <a:p>
            <a:pPr lvl="2"/>
            <a:r>
              <a:rPr lang="en-GB" sz="1800" dirty="0"/>
              <a:t>Member</a:t>
            </a:r>
          </a:p>
          <a:p>
            <a:pPr lvl="2"/>
            <a:r>
              <a:rPr lang="en-GB" sz="1800" dirty="0"/>
              <a:t>Creditors </a:t>
            </a:r>
          </a:p>
          <a:p>
            <a:pPr lvl="2"/>
            <a:r>
              <a:rPr lang="en-GB" sz="1800" dirty="0"/>
              <a:t>Employees</a:t>
            </a:r>
          </a:p>
          <a:p>
            <a:pPr lvl="1"/>
            <a:r>
              <a:rPr lang="en-GB" sz="1800" dirty="0"/>
              <a:t>Conclusion</a:t>
            </a:r>
          </a:p>
          <a:p>
            <a:pPr lvl="1"/>
            <a:endParaRPr lang="en-GB" sz="1400" dirty="0"/>
          </a:p>
          <a:p>
            <a:pPr lvl="1"/>
            <a:endParaRPr lang="en-GB" sz="1400" dirty="0"/>
          </a:p>
          <a:p>
            <a:pPr marL="0" indent="0">
              <a:buNone/>
            </a:pPr>
            <a:endParaRPr lang="en-GB" sz="2800" dirty="0"/>
          </a:p>
        </p:txBody>
      </p:sp>
      <p:pic>
        <p:nvPicPr>
          <p:cNvPr id="4" name="Picture 3">
            <a:extLst>
              <a:ext uri="{FF2B5EF4-FFF2-40B4-BE49-F238E27FC236}">
                <a16:creationId xmlns:a16="http://schemas.microsoft.com/office/drawing/2014/main" id="{B8E21492-106B-416E-8812-0207852725A7}"/>
              </a:ext>
            </a:extLst>
          </p:cNvPr>
          <p:cNvPicPr>
            <a:picLocks noChangeAspect="1"/>
          </p:cNvPicPr>
          <p:nvPr/>
        </p:nvPicPr>
        <p:blipFill>
          <a:blip r:embed="rId2"/>
          <a:stretch>
            <a:fillRect/>
          </a:stretch>
        </p:blipFill>
        <p:spPr>
          <a:xfrm>
            <a:off x="8400256" y="1124744"/>
            <a:ext cx="1656184" cy="1143000"/>
          </a:xfrm>
          <a:prstGeom prst="rect">
            <a:avLst/>
          </a:prstGeom>
        </p:spPr>
      </p:pic>
    </p:spTree>
    <p:extLst>
      <p:ext uri="{BB962C8B-B14F-4D97-AF65-F5344CB8AC3E}">
        <p14:creationId xmlns:p14="http://schemas.microsoft.com/office/powerpoint/2010/main" val="317872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431FA8-BABC-45AB-B94B-1440C1F3801D}"/>
              </a:ext>
            </a:extLst>
          </p:cNvPr>
          <p:cNvSpPr>
            <a:spLocks noGrp="1"/>
          </p:cNvSpPr>
          <p:nvPr>
            <p:ph idx="1"/>
          </p:nvPr>
        </p:nvSpPr>
        <p:spPr>
          <a:xfrm>
            <a:off x="609600" y="2032249"/>
            <a:ext cx="10972800" cy="1828799"/>
          </a:xfrm>
        </p:spPr>
        <p:txBody>
          <a:bodyPr>
            <a:normAutofit/>
          </a:bodyPr>
          <a:lstStyle/>
          <a:p>
            <a:r>
              <a:rPr lang="en-GB" sz="2600" dirty="0"/>
              <a:t>Article 49 TFEU and ECJ case law: </a:t>
            </a:r>
            <a:r>
              <a:rPr lang="en-GB" sz="2600" i="1" dirty="0" err="1"/>
              <a:t>Übeseering</a:t>
            </a:r>
            <a:r>
              <a:rPr lang="en-GB" sz="2600" dirty="0"/>
              <a:t>, </a:t>
            </a:r>
            <a:r>
              <a:rPr lang="en-GB" sz="2600" i="1" dirty="0" err="1"/>
              <a:t>Cartesio</a:t>
            </a:r>
            <a:r>
              <a:rPr lang="en-GB" sz="2600" dirty="0"/>
              <a:t>, </a:t>
            </a:r>
            <a:r>
              <a:rPr lang="en-GB" sz="2600" i="1" dirty="0"/>
              <a:t>Vale</a:t>
            </a:r>
            <a:r>
              <a:rPr lang="en-GB" sz="2600" dirty="0"/>
              <a:t> …and </a:t>
            </a:r>
            <a:r>
              <a:rPr lang="en-GB" sz="2600" i="1" dirty="0" err="1"/>
              <a:t>Polbud</a:t>
            </a:r>
            <a:endParaRPr lang="en-GB" sz="2600" i="1" dirty="0"/>
          </a:p>
        </p:txBody>
      </p:sp>
      <p:sp>
        <p:nvSpPr>
          <p:cNvPr id="4" name="TextBox 3">
            <a:extLst>
              <a:ext uri="{FF2B5EF4-FFF2-40B4-BE49-F238E27FC236}">
                <a16:creationId xmlns:a16="http://schemas.microsoft.com/office/drawing/2014/main" id="{957AA4E2-3E08-4E90-8052-F54588596668}"/>
              </a:ext>
            </a:extLst>
          </p:cNvPr>
          <p:cNvSpPr txBox="1"/>
          <p:nvPr/>
        </p:nvSpPr>
        <p:spPr>
          <a:xfrm>
            <a:off x="839416" y="3212976"/>
            <a:ext cx="10513168" cy="923330"/>
          </a:xfrm>
          <a:prstGeom prst="rect">
            <a:avLst/>
          </a:prstGeom>
          <a:solidFill>
            <a:schemeClr val="bg2">
              <a:lumMod val="90000"/>
            </a:schemeClr>
          </a:solidFill>
        </p:spPr>
        <p:txBody>
          <a:bodyPr wrap="square" rtlCol="0">
            <a:spAutoFit/>
          </a:bodyPr>
          <a:lstStyle/>
          <a:p>
            <a:pPr algn="just"/>
            <a:r>
              <a:rPr lang="en-GB" sz="1800" dirty="0">
                <a:latin typeface="+mn-lt"/>
              </a:rPr>
              <a:t>Article 49 TFEU encompasses the right of a company incorporated in MS A to convert itself into a company of MS B, without losing its legal personality, provided that the conditions required by MS B’s Law are met, including, as the case might be, the location of the real seat within its territory. </a:t>
            </a:r>
          </a:p>
        </p:txBody>
      </p:sp>
      <p:sp>
        <p:nvSpPr>
          <p:cNvPr id="5" name="Content Placeholder 2">
            <a:extLst>
              <a:ext uri="{FF2B5EF4-FFF2-40B4-BE49-F238E27FC236}">
                <a16:creationId xmlns:a16="http://schemas.microsoft.com/office/drawing/2014/main" id="{20DCBEBB-2BDB-43D9-B60C-8B97795C7F87}"/>
              </a:ext>
            </a:extLst>
          </p:cNvPr>
          <p:cNvSpPr txBox="1">
            <a:spLocks/>
          </p:cNvSpPr>
          <p:nvPr/>
        </p:nvSpPr>
        <p:spPr>
          <a:xfrm>
            <a:off x="695400" y="4476307"/>
            <a:ext cx="11319048" cy="1828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sz="2400" dirty="0"/>
              <a:t>Consequence: the application of the proportionality test</a:t>
            </a:r>
          </a:p>
          <a:p>
            <a:pPr fontAlgn="auto">
              <a:spcAft>
                <a:spcPts val="0"/>
              </a:spcAft>
            </a:pPr>
            <a:endParaRPr lang="en-GB" sz="2400" dirty="0"/>
          </a:p>
          <a:p>
            <a:pPr fontAlgn="auto">
              <a:spcAft>
                <a:spcPts val="0"/>
              </a:spcAft>
            </a:pPr>
            <a:r>
              <a:rPr lang="en-GB" sz="2400" dirty="0"/>
              <a:t>However, common rules are needed to ensure “connectivity” between legal systems </a:t>
            </a:r>
            <a:endParaRPr lang="en-GB" sz="2400" i="1" dirty="0"/>
          </a:p>
        </p:txBody>
      </p:sp>
      <p:sp>
        <p:nvSpPr>
          <p:cNvPr id="8" name="Title 7">
            <a:extLst>
              <a:ext uri="{FF2B5EF4-FFF2-40B4-BE49-F238E27FC236}">
                <a16:creationId xmlns:a16="http://schemas.microsoft.com/office/drawing/2014/main" id="{A708BD53-0B35-4374-B5E6-AEBAB32B14D1}"/>
              </a:ext>
            </a:extLst>
          </p:cNvPr>
          <p:cNvSpPr>
            <a:spLocks noGrp="1"/>
          </p:cNvSpPr>
          <p:nvPr>
            <p:ph type="title"/>
          </p:nvPr>
        </p:nvSpPr>
        <p:spPr/>
        <p:txBody>
          <a:bodyPr/>
          <a:lstStyle/>
          <a:p>
            <a:r>
              <a:rPr lang="en-GB" dirty="0"/>
              <a:t>Background </a:t>
            </a:r>
          </a:p>
        </p:txBody>
      </p:sp>
      <p:pic>
        <p:nvPicPr>
          <p:cNvPr id="6" name="Picture 5">
            <a:extLst>
              <a:ext uri="{FF2B5EF4-FFF2-40B4-BE49-F238E27FC236}">
                <a16:creationId xmlns:a16="http://schemas.microsoft.com/office/drawing/2014/main" id="{777FE973-71AD-4436-BA9B-15D21B3815A4}"/>
              </a:ext>
            </a:extLst>
          </p:cNvPr>
          <p:cNvPicPr>
            <a:picLocks noChangeAspect="1"/>
          </p:cNvPicPr>
          <p:nvPr/>
        </p:nvPicPr>
        <p:blipFill>
          <a:blip r:embed="rId2"/>
          <a:stretch>
            <a:fillRect/>
          </a:stretch>
        </p:blipFill>
        <p:spPr>
          <a:xfrm>
            <a:off x="8112224" y="177060"/>
            <a:ext cx="2636912" cy="1944335"/>
          </a:xfrm>
          <a:prstGeom prst="rect">
            <a:avLst/>
          </a:prstGeom>
        </p:spPr>
      </p:pic>
    </p:spTree>
    <p:extLst>
      <p:ext uri="{BB962C8B-B14F-4D97-AF65-F5344CB8AC3E}">
        <p14:creationId xmlns:p14="http://schemas.microsoft.com/office/powerpoint/2010/main" val="107608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A9C6-AEFD-4091-B6E7-17491F823388}"/>
              </a:ext>
            </a:extLst>
          </p:cNvPr>
          <p:cNvSpPr>
            <a:spLocks noGrp="1"/>
          </p:cNvSpPr>
          <p:nvPr>
            <p:ph type="title"/>
          </p:nvPr>
        </p:nvSpPr>
        <p:spPr/>
        <p:txBody>
          <a:bodyPr/>
          <a:lstStyle/>
          <a:p>
            <a:r>
              <a:rPr lang="en-GB" dirty="0"/>
              <a:t>General issues</a:t>
            </a:r>
          </a:p>
        </p:txBody>
      </p:sp>
      <p:sp>
        <p:nvSpPr>
          <p:cNvPr id="3" name="Content Placeholder 2">
            <a:extLst>
              <a:ext uri="{FF2B5EF4-FFF2-40B4-BE49-F238E27FC236}">
                <a16:creationId xmlns:a16="http://schemas.microsoft.com/office/drawing/2014/main" id="{74392E04-2FEF-4B76-9848-02017FD17BBF}"/>
              </a:ext>
            </a:extLst>
          </p:cNvPr>
          <p:cNvSpPr>
            <a:spLocks noGrp="1"/>
          </p:cNvSpPr>
          <p:nvPr>
            <p:ph idx="1"/>
          </p:nvPr>
        </p:nvSpPr>
        <p:spPr>
          <a:xfrm>
            <a:off x="609600" y="1600201"/>
            <a:ext cx="10972800" cy="676671"/>
          </a:xfrm>
        </p:spPr>
        <p:txBody>
          <a:bodyPr>
            <a:normAutofit/>
          </a:bodyPr>
          <a:lstStyle/>
          <a:p>
            <a:r>
              <a:rPr lang="en-GB" sz="2800" dirty="0"/>
              <a:t>Conceptual framework </a:t>
            </a:r>
          </a:p>
          <a:p>
            <a:pPr marL="0" indent="0">
              <a:buNone/>
            </a:pPr>
            <a:endParaRPr lang="en-GB" sz="3500" dirty="0"/>
          </a:p>
        </p:txBody>
      </p:sp>
      <p:sp>
        <p:nvSpPr>
          <p:cNvPr id="5" name="TextBox 4">
            <a:extLst>
              <a:ext uri="{FF2B5EF4-FFF2-40B4-BE49-F238E27FC236}">
                <a16:creationId xmlns:a16="http://schemas.microsoft.com/office/drawing/2014/main" id="{3D8A68DF-CD1C-43EC-AD3D-D4340A095CE6}"/>
              </a:ext>
            </a:extLst>
          </p:cNvPr>
          <p:cNvSpPr txBox="1"/>
          <p:nvPr/>
        </p:nvSpPr>
        <p:spPr>
          <a:xfrm>
            <a:off x="711046" y="5126485"/>
            <a:ext cx="10814992" cy="954107"/>
          </a:xfrm>
          <a:prstGeom prst="rect">
            <a:avLst/>
          </a:prstGeom>
          <a:solidFill>
            <a:schemeClr val="bg2">
              <a:lumMod val="90000"/>
            </a:schemeClr>
          </a:solidFill>
        </p:spPr>
        <p:txBody>
          <a:bodyPr wrap="square" rtlCol="0">
            <a:spAutoFit/>
          </a:bodyPr>
          <a:lstStyle/>
          <a:p>
            <a:pPr algn="just"/>
            <a:r>
              <a:rPr lang="en-GB" sz="1400" i="1" dirty="0">
                <a:solidFill>
                  <a:srgbClr val="000000"/>
                </a:solidFill>
                <a:latin typeface="+mn-lt"/>
              </a:rPr>
              <a:t>Art. 86 (b) (2) “Cross-border conversion” means an operation whereby a company, without being dissolved, wound up or going into liquidation, </a:t>
            </a:r>
            <a:r>
              <a:rPr lang="en-GB" sz="1400" b="1" i="1" dirty="0">
                <a:solidFill>
                  <a:srgbClr val="000000"/>
                </a:solidFill>
                <a:latin typeface="+mn-lt"/>
              </a:rPr>
              <a:t>converts the legal form </a:t>
            </a:r>
            <a:r>
              <a:rPr lang="en-GB" sz="1400" i="1" dirty="0">
                <a:solidFill>
                  <a:srgbClr val="000000"/>
                </a:solidFill>
                <a:latin typeface="+mn-lt"/>
              </a:rPr>
              <a:t>under which it is registered in a departure Member State into a legal form of the</a:t>
            </a:r>
            <a:r>
              <a:rPr lang="en-GB" sz="1400" b="1" i="1" dirty="0">
                <a:solidFill>
                  <a:srgbClr val="000000"/>
                </a:solidFill>
                <a:latin typeface="+mn-lt"/>
              </a:rPr>
              <a:t> </a:t>
            </a:r>
            <a:r>
              <a:rPr lang="en-GB" sz="1400" i="1" dirty="0">
                <a:solidFill>
                  <a:srgbClr val="000000"/>
                </a:solidFill>
                <a:latin typeface="+mn-lt"/>
              </a:rPr>
              <a:t>destination Member State and listed in Annex II and </a:t>
            </a:r>
            <a:r>
              <a:rPr lang="en-GB" sz="1400" b="1" i="1" dirty="0">
                <a:solidFill>
                  <a:srgbClr val="000000"/>
                </a:solidFill>
                <a:latin typeface="+mn-lt"/>
              </a:rPr>
              <a:t>transfers at least its registered office </a:t>
            </a:r>
            <a:r>
              <a:rPr lang="en-GB" sz="1400" i="1" dirty="0">
                <a:solidFill>
                  <a:srgbClr val="000000"/>
                </a:solidFill>
                <a:latin typeface="+mn-lt"/>
              </a:rPr>
              <a:t>into the destination Member State whilst </a:t>
            </a:r>
            <a:r>
              <a:rPr lang="en-GB" sz="1400" b="1" i="1" dirty="0">
                <a:solidFill>
                  <a:srgbClr val="000000"/>
                </a:solidFill>
                <a:latin typeface="+mn-lt"/>
              </a:rPr>
              <a:t>retaining its legal personality</a:t>
            </a:r>
            <a:r>
              <a:rPr lang="en-GB" sz="1400" dirty="0">
                <a:solidFill>
                  <a:srgbClr val="000000"/>
                </a:solidFill>
                <a:latin typeface="+mn-lt"/>
              </a:rPr>
              <a:t>; </a:t>
            </a:r>
            <a:endParaRPr lang="en-GB" sz="1400" dirty="0">
              <a:latin typeface="+mn-lt"/>
              <a:cs typeface="Arial" panose="020B0604020202020204" pitchFamily="34" charset="0"/>
            </a:endParaRPr>
          </a:p>
        </p:txBody>
      </p:sp>
      <p:sp>
        <p:nvSpPr>
          <p:cNvPr id="6" name="Content Placeholder 2">
            <a:extLst>
              <a:ext uri="{FF2B5EF4-FFF2-40B4-BE49-F238E27FC236}">
                <a16:creationId xmlns:a16="http://schemas.microsoft.com/office/drawing/2014/main" id="{15E3A68C-A2A2-4BF1-8D47-2D57A66327CC}"/>
              </a:ext>
            </a:extLst>
          </p:cNvPr>
          <p:cNvSpPr txBox="1">
            <a:spLocks/>
          </p:cNvSpPr>
          <p:nvPr/>
        </p:nvSpPr>
        <p:spPr>
          <a:xfrm>
            <a:off x="688504" y="4797152"/>
            <a:ext cx="10972800" cy="16127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spcAft>
                <a:spcPts val="0"/>
              </a:spcAft>
            </a:pPr>
            <a:endParaRPr lang="en-GB" sz="2400" dirty="0"/>
          </a:p>
          <a:p>
            <a:pPr marL="457200" lvl="1" indent="0" fontAlgn="auto">
              <a:spcAft>
                <a:spcPts val="0"/>
              </a:spcAft>
              <a:buFont typeface="Arial" pitchFamily="34" charset="0"/>
              <a:buNone/>
            </a:pPr>
            <a:endParaRPr lang="en-GB" dirty="0"/>
          </a:p>
        </p:txBody>
      </p:sp>
      <p:sp>
        <p:nvSpPr>
          <p:cNvPr id="4" name="TextBox 3">
            <a:extLst>
              <a:ext uri="{FF2B5EF4-FFF2-40B4-BE49-F238E27FC236}">
                <a16:creationId xmlns:a16="http://schemas.microsoft.com/office/drawing/2014/main" id="{DC77B521-72C3-444B-A0E0-231FE14D7FC8}"/>
              </a:ext>
            </a:extLst>
          </p:cNvPr>
          <p:cNvSpPr txBox="1"/>
          <p:nvPr/>
        </p:nvSpPr>
        <p:spPr>
          <a:xfrm>
            <a:off x="4367808" y="2474796"/>
            <a:ext cx="3168352" cy="461665"/>
          </a:xfrm>
          <a:prstGeom prst="rect">
            <a:avLst/>
          </a:prstGeom>
          <a:noFill/>
          <a:ln>
            <a:solidFill>
              <a:schemeClr val="accent1"/>
            </a:solidFill>
          </a:ln>
        </p:spPr>
        <p:txBody>
          <a:bodyPr wrap="square" rtlCol="0">
            <a:spAutoFit/>
          </a:bodyPr>
          <a:lstStyle/>
          <a:p>
            <a:pPr algn="ctr"/>
            <a:r>
              <a:rPr lang="en-GB" dirty="0">
                <a:latin typeface="+mn-lt"/>
              </a:rPr>
              <a:t>X-border operations</a:t>
            </a:r>
          </a:p>
        </p:txBody>
      </p:sp>
      <p:sp>
        <p:nvSpPr>
          <p:cNvPr id="8" name="TextBox 7">
            <a:extLst>
              <a:ext uri="{FF2B5EF4-FFF2-40B4-BE49-F238E27FC236}">
                <a16:creationId xmlns:a16="http://schemas.microsoft.com/office/drawing/2014/main" id="{630FFBC2-A310-4A3E-963F-07FD2F4496F7}"/>
              </a:ext>
            </a:extLst>
          </p:cNvPr>
          <p:cNvSpPr txBox="1"/>
          <p:nvPr/>
        </p:nvSpPr>
        <p:spPr>
          <a:xfrm>
            <a:off x="839416" y="3424547"/>
            <a:ext cx="3168352" cy="461665"/>
          </a:xfrm>
          <a:prstGeom prst="rect">
            <a:avLst/>
          </a:prstGeom>
          <a:noFill/>
          <a:ln>
            <a:solidFill>
              <a:schemeClr val="accent1"/>
            </a:solidFill>
          </a:ln>
        </p:spPr>
        <p:txBody>
          <a:bodyPr wrap="square" rtlCol="0">
            <a:spAutoFit/>
          </a:bodyPr>
          <a:lstStyle/>
          <a:p>
            <a:pPr algn="ctr"/>
            <a:r>
              <a:rPr lang="en-GB" dirty="0">
                <a:latin typeface="+mn-lt"/>
              </a:rPr>
              <a:t>Conversions</a:t>
            </a:r>
          </a:p>
        </p:txBody>
      </p:sp>
      <p:sp>
        <p:nvSpPr>
          <p:cNvPr id="9" name="TextBox 8">
            <a:extLst>
              <a:ext uri="{FF2B5EF4-FFF2-40B4-BE49-F238E27FC236}">
                <a16:creationId xmlns:a16="http://schemas.microsoft.com/office/drawing/2014/main" id="{53565BC8-FB23-4888-A440-7E211FE7A16D}"/>
              </a:ext>
            </a:extLst>
          </p:cNvPr>
          <p:cNvSpPr txBox="1"/>
          <p:nvPr/>
        </p:nvSpPr>
        <p:spPr>
          <a:xfrm>
            <a:off x="4377346" y="3429000"/>
            <a:ext cx="3168352" cy="461665"/>
          </a:xfrm>
          <a:prstGeom prst="rect">
            <a:avLst/>
          </a:prstGeom>
          <a:noFill/>
          <a:ln>
            <a:solidFill>
              <a:schemeClr val="accent1"/>
            </a:solidFill>
          </a:ln>
        </p:spPr>
        <p:txBody>
          <a:bodyPr wrap="square" rtlCol="0">
            <a:spAutoFit/>
          </a:bodyPr>
          <a:lstStyle/>
          <a:p>
            <a:pPr algn="ctr"/>
            <a:r>
              <a:rPr lang="en-GB" dirty="0">
                <a:latin typeface="+mn-lt"/>
              </a:rPr>
              <a:t>Mergers</a:t>
            </a:r>
          </a:p>
        </p:txBody>
      </p:sp>
      <p:sp>
        <p:nvSpPr>
          <p:cNvPr id="10" name="TextBox 9">
            <a:extLst>
              <a:ext uri="{FF2B5EF4-FFF2-40B4-BE49-F238E27FC236}">
                <a16:creationId xmlns:a16="http://schemas.microsoft.com/office/drawing/2014/main" id="{E3EECB7D-13CC-446A-912A-88F1579A6082}"/>
              </a:ext>
            </a:extLst>
          </p:cNvPr>
          <p:cNvSpPr txBox="1"/>
          <p:nvPr/>
        </p:nvSpPr>
        <p:spPr>
          <a:xfrm>
            <a:off x="8184232" y="3398884"/>
            <a:ext cx="3168352" cy="461665"/>
          </a:xfrm>
          <a:prstGeom prst="rect">
            <a:avLst/>
          </a:prstGeom>
          <a:noFill/>
          <a:ln>
            <a:solidFill>
              <a:schemeClr val="accent1"/>
            </a:solidFill>
          </a:ln>
        </p:spPr>
        <p:txBody>
          <a:bodyPr wrap="square" rtlCol="0">
            <a:spAutoFit/>
          </a:bodyPr>
          <a:lstStyle/>
          <a:p>
            <a:pPr algn="ctr"/>
            <a:r>
              <a:rPr lang="en-GB" dirty="0">
                <a:latin typeface="+mn-lt"/>
              </a:rPr>
              <a:t>Divisions</a:t>
            </a:r>
          </a:p>
        </p:txBody>
      </p:sp>
      <p:sp>
        <p:nvSpPr>
          <p:cNvPr id="11" name="Left Brace 10">
            <a:extLst>
              <a:ext uri="{FF2B5EF4-FFF2-40B4-BE49-F238E27FC236}">
                <a16:creationId xmlns:a16="http://schemas.microsoft.com/office/drawing/2014/main" id="{0797404D-7FA0-4620-96E8-D34404E6110B}"/>
              </a:ext>
            </a:extLst>
          </p:cNvPr>
          <p:cNvSpPr/>
          <p:nvPr/>
        </p:nvSpPr>
        <p:spPr>
          <a:xfrm rot="5400000">
            <a:off x="5828537" y="-654890"/>
            <a:ext cx="246897" cy="7632850"/>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row: Down 11">
            <a:extLst>
              <a:ext uri="{FF2B5EF4-FFF2-40B4-BE49-F238E27FC236}">
                <a16:creationId xmlns:a16="http://schemas.microsoft.com/office/drawing/2014/main" id="{1765EE01-A644-461B-B84D-A4283C7A178A}"/>
              </a:ext>
            </a:extLst>
          </p:cNvPr>
          <p:cNvSpPr/>
          <p:nvPr/>
        </p:nvSpPr>
        <p:spPr>
          <a:xfrm>
            <a:off x="1991544" y="4077072"/>
            <a:ext cx="576064" cy="7156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E2AF3EE-BC10-4313-A6B9-15DF677C6264}"/>
              </a:ext>
            </a:extLst>
          </p:cNvPr>
          <p:cNvSpPr txBox="1"/>
          <p:nvPr/>
        </p:nvSpPr>
        <p:spPr>
          <a:xfrm>
            <a:off x="8393861" y="3936039"/>
            <a:ext cx="2952328"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mn-lt"/>
              </a:rPr>
              <a:t>Full divisions</a:t>
            </a:r>
          </a:p>
          <a:p>
            <a:pPr marL="285750" indent="-285750">
              <a:buFont typeface="Arial" panose="020B0604020202020204" pitchFamily="34" charset="0"/>
              <a:buChar char="•"/>
            </a:pPr>
            <a:r>
              <a:rPr lang="en-GB" sz="1600" dirty="0">
                <a:latin typeface="+mn-lt"/>
              </a:rPr>
              <a:t>Partial divisions</a:t>
            </a:r>
          </a:p>
          <a:p>
            <a:pPr marL="285750" indent="-285750">
              <a:buFont typeface="Arial" panose="020B0604020202020204" pitchFamily="34" charset="0"/>
              <a:buChar char="•"/>
            </a:pPr>
            <a:r>
              <a:rPr lang="en-GB" sz="1600" dirty="0">
                <a:latin typeface="+mn-lt"/>
              </a:rPr>
              <a:t>Divisions by segregations</a:t>
            </a:r>
          </a:p>
        </p:txBody>
      </p:sp>
      <p:sp>
        <p:nvSpPr>
          <p:cNvPr id="14" name="TextBox 13">
            <a:extLst>
              <a:ext uri="{FF2B5EF4-FFF2-40B4-BE49-F238E27FC236}">
                <a16:creationId xmlns:a16="http://schemas.microsoft.com/office/drawing/2014/main" id="{4ECEACEC-4CED-4FE0-BFE9-20A5F80530A4}"/>
              </a:ext>
            </a:extLst>
          </p:cNvPr>
          <p:cNvSpPr txBox="1"/>
          <p:nvPr/>
        </p:nvSpPr>
        <p:spPr>
          <a:xfrm>
            <a:off x="4511824" y="3996271"/>
            <a:ext cx="3168352"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mn-lt"/>
              </a:rPr>
              <a:t>Formation of a new company</a:t>
            </a:r>
          </a:p>
          <a:p>
            <a:pPr marL="285750" indent="-285750">
              <a:buFont typeface="Arial" panose="020B0604020202020204" pitchFamily="34" charset="0"/>
              <a:buChar char="•"/>
            </a:pPr>
            <a:r>
              <a:rPr lang="en-GB" sz="1600" dirty="0">
                <a:latin typeface="+mn-lt"/>
              </a:rPr>
              <a:t>Acquisition</a:t>
            </a:r>
          </a:p>
        </p:txBody>
      </p:sp>
      <p:pic>
        <p:nvPicPr>
          <p:cNvPr id="16" name="Picture 15">
            <a:extLst>
              <a:ext uri="{FF2B5EF4-FFF2-40B4-BE49-F238E27FC236}">
                <a16:creationId xmlns:a16="http://schemas.microsoft.com/office/drawing/2014/main" id="{CE3BF226-295F-4A9C-9DDB-90903862745E}"/>
              </a:ext>
            </a:extLst>
          </p:cNvPr>
          <p:cNvPicPr>
            <a:picLocks noChangeAspect="1"/>
          </p:cNvPicPr>
          <p:nvPr/>
        </p:nvPicPr>
        <p:blipFill>
          <a:blip r:embed="rId2"/>
          <a:stretch>
            <a:fillRect/>
          </a:stretch>
        </p:blipFill>
        <p:spPr>
          <a:xfrm>
            <a:off x="8544272" y="677761"/>
            <a:ext cx="3386708" cy="2109415"/>
          </a:xfrm>
          <a:prstGeom prst="rect">
            <a:avLst/>
          </a:prstGeom>
        </p:spPr>
      </p:pic>
    </p:spTree>
    <p:extLst>
      <p:ext uri="{BB962C8B-B14F-4D97-AF65-F5344CB8AC3E}">
        <p14:creationId xmlns:p14="http://schemas.microsoft.com/office/powerpoint/2010/main" val="23150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8" grpId="0" animBg="1"/>
      <p:bldP spid="9" grpId="0" animBg="1"/>
      <p:bldP spid="10" grpId="0" animBg="1"/>
      <p:bldP spid="11" grpId="0" animBg="1"/>
      <p:bldP spid="12" grpId="0" animBg="1"/>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A9C6-AEFD-4091-B6E7-17491F823388}"/>
              </a:ext>
            </a:extLst>
          </p:cNvPr>
          <p:cNvSpPr>
            <a:spLocks noGrp="1"/>
          </p:cNvSpPr>
          <p:nvPr>
            <p:ph type="title"/>
          </p:nvPr>
        </p:nvSpPr>
        <p:spPr>
          <a:xfrm>
            <a:off x="609600" y="129987"/>
            <a:ext cx="10972800" cy="1143000"/>
          </a:xfrm>
        </p:spPr>
        <p:txBody>
          <a:bodyPr/>
          <a:lstStyle/>
          <a:p>
            <a:r>
              <a:rPr lang="en-GB" dirty="0"/>
              <a:t>General issues</a:t>
            </a:r>
          </a:p>
        </p:txBody>
      </p:sp>
      <p:sp>
        <p:nvSpPr>
          <p:cNvPr id="3" name="Content Placeholder 2">
            <a:extLst>
              <a:ext uri="{FF2B5EF4-FFF2-40B4-BE49-F238E27FC236}">
                <a16:creationId xmlns:a16="http://schemas.microsoft.com/office/drawing/2014/main" id="{74392E04-2FEF-4B76-9848-02017FD17BBF}"/>
              </a:ext>
            </a:extLst>
          </p:cNvPr>
          <p:cNvSpPr>
            <a:spLocks noGrp="1"/>
          </p:cNvSpPr>
          <p:nvPr>
            <p:ph idx="1"/>
          </p:nvPr>
        </p:nvSpPr>
        <p:spPr>
          <a:xfrm>
            <a:off x="626423" y="1268760"/>
            <a:ext cx="11391056" cy="5256584"/>
          </a:xfrm>
        </p:spPr>
        <p:txBody>
          <a:bodyPr>
            <a:normAutofit/>
          </a:bodyPr>
          <a:lstStyle/>
          <a:p>
            <a:r>
              <a:rPr lang="en-GB" sz="3000" dirty="0"/>
              <a:t>Scope</a:t>
            </a:r>
          </a:p>
          <a:p>
            <a:endParaRPr lang="en-GB" sz="3000" dirty="0"/>
          </a:p>
          <a:p>
            <a:pPr lvl="1"/>
            <a:r>
              <a:rPr lang="en-GB" sz="2000" dirty="0"/>
              <a:t>Public and private limited liability companies (Annex II Directive 2017/1132) </a:t>
            </a:r>
          </a:p>
          <a:p>
            <a:pPr lvl="1"/>
            <a:endParaRPr lang="en-GB" sz="2000" dirty="0"/>
          </a:p>
          <a:p>
            <a:pPr lvl="1"/>
            <a:r>
              <a:rPr lang="en-GB" sz="2000" dirty="0"/>
              <a:t>Intra EU X-border operations</a:t>
            </a:r>
          </a:p>
          <a:p>
            <a:pPr lvl="1"/>
            <a:endParaRPr lang="en-GB" sz="2000" dirty="0"/>
          </a:p>
          <a:p>
            <a:pPr lvl="1"/>
            <a:r>
              <a:rPr lang="en-GB" sz="2000" dirty="0"/>
              <a:t>Including, in principle, companies subject to insolvency or pre-insolvency proceedings</a:t>
            </a:r>
          </a:p>
          <a:p>
            <a:pPr marL="457200" lvl="1" indent="0">
              <a:buNone/>
            </a:pPr>
            <a:endParaRPr lang="en-GB" sz="3800" dirty="0"/>
          </a:p>
          <a:p>
            <a:pPr marL="457200" lvl="1" indent="0">
              <a:buNone/>
            </a:pPr>
            <a:endParaRPr lang="en-GB" dirty="0"/>
          </a:p>
        </p:txBody>
      </p:sp>
      <p:sp>
        <p:nvSpPr>
          <p:cNvPr id="5" name="TextBox 4">
            <a:extLst>
              <a:ext uri="{FF2B5EF4-FFF2-40B4-BE49-F238E27FC236}">
                <a16:creationId xmlns:a16="http://schemas.microsoft.com/office/drawing/2014/main" id="{3D8A68DF-CD1C-43EC-AD3D-D4340A095CE6}"/>
              </a:ext>
            </a:extLst>
          </p:cNvPr>
          <p:cNvSpPr txBox="1"/>
          <p:nvPr/>
        </p:nvSpPr>
        <p:spPr>
          <a:xfrm>
            <a:off x="836385" y="4509120"/>
            <a:ext cx="10729192" cy="1846659"/>
          </a:xfrm>
          <a:prstGeom prst="rect">
            <a:avLst/>
          </a:prstGeom>
          <a:solidFill>
            <a:schemeClr val="bg2">
              <a:lumMod val="90000"/>
            </a:schemeClr>
          </a:solidFill>
        </p:spPr>
        <p:txBody>
          <a:bodyPr wrap="square" rtlCol="0">
            <a:spAutoFit/>
          </a:bodyPr>
          <a:lstStyle/>
          <a:p>
            <a:r>
              <a:rPr lang="en-GB" sz="1600" dirty="0">
                <a:latin typeface="+mn-lt"/>
              </a:rPr>
              <a:t>Art 86(c)(2) (2a), 120 (4) (4a), 160(c) (4)(5): </a:t>
            </a:r>
            <a:r>
              <a:rPr lang="en-GB" sz="1600" i="1" dirty="0">
                <a:latin typeface="+mn-lt"/>
                <a:cs typeface="Arial" panose="020B0604020202020204" pitchFamily="34" charset="0"/>
              </a:rPr>
              <a:t>“</a:t>
            </a:r>
            <a:r>
              <a:rPr lang="en-GB" sz="1400" b="1" i="1" dirty="0">
                <a:solidFill>
                  <a:srgbClr val="000000"/>
                </a:solidFill>
                <a:latin typeface="+mn-lt"/>
              </a:rPr>
              <a:t>Member States shall ensure that this Chapter does not apply </a:t>
            </a:r>
            <a:r>
              <a:rPr lang="en-GB" sz="1400" dirty="0">
                <a:solidFill>
                  <a:srgbClr val="000000"/>
                </a:solidFill>
                <a:latin typeface="+mn-lt"/>
              </a:rPr>
              <a:t>in any of the following circumstances: </a:t>
            </a:r>
          </a:p>
          <a:p>
            <a:pPr marL="342900" indent="-342900">
              <a:buAutoNum type="alphaLcParenBoth"/>
            </a:pPr>
            <a:r>
              <a:rPr lang="en-GB" sz="1400" b="1" i="1" dirty="0">
                <a:solidFill>
                  <a:srgbClr val="000000"/>
                </a:solidFill>
                <a:latin typeface="+mn-lt"/>
              </a:rPr>
              <a:t>the company is in </a:t>
            </a:r>
            <a:r>
              <a:rPr lang="en-GB" sz="1400" dirty="0">
                <a:solidFill>
                  <a:srgbClr val="000000"/>
                </a:solidFill>
                <a:latin typeface="+mn-lt"/>
              </a:rPr>
              <a:t>liquidation </a:t>
            </a:r>
            <a:r>
              <a:rPr lang="en-GB" sz="1400" b="1" i="1" dirty="0">
                <a:solidFill>
                  <a:srgbClr val="000000"/>
                </a:solidFill>
                <a:latin typeface="+mn-lt"/>
              </a:rPr>
              <a:t>and has begun to distribute assets to its shareholders</a:t>
            </a:r>
            <a:r>
              <a:rPr lang="en-GB" sz="1400" dirty="0">
                <a:solidFill>
                  <a:srgbClr val="000000"/>
                </a:solidFill>
                <a:latin typeface="+mn-lt"/>
              </a:rPr>
              <a:t>; </a:t>
            </a:r>
          </a:p>
          <a:p>
            <a:pPr marL="342900" indent="-342900">
              <a:buAutoNum type="alphaLcParenBoth"/>
            </a:pPr>
            <a:r>
              <a:rPr lang="en-GB" sz="1400" i="1" dirty="0">
                <a:solidFill>
                  <a:srgbClr val="000000"/>
                </a:solidFill>
                <a:latin typeface="+mn-lt"/>
                <a:cs typeface="Arial" panose="020B0604020202020204" pitchFamily="34" charset="0"/>
              </a:rPr>
              <a:t>…</a:t>
            </a:r>
          </a:p>
          <a:p>
            <a:endParaRPr lang="en-GB" sz="1400" b="1" i="1" dirty="0">
              <a:solidFill>
                <a:srgbClr val="000000"/>
              </a:solidFill>
              <a:latin typeface="+mn-lt"/>
            </a:endParaRPr>
          </a:p>
          <a:p>
            <a:r>
              <a:rPr lang="en-GB" sz="1400" b="1" i="1" dirty="0">
                <a:solidFill>
                  <a:srgbClr val="000000"/>
                </a:solidFill>
                <a:latin typeface="+mn-lt"/>
              </a:rPr>
              <a:t>2a. Member States may decide not to apply this Chapter to companies subject to: </a:t>
            </a:r>
          </a:p>
          <a:p>
            <a:endParaRPr lang="en-GB" sz="1400" dirty="0">
              <a:solidFill>
                <a:srgbClr val="000000"/>
              </a:solidFill>
              <a:latin typeface="+mn-lt"/>
            </a:endParaRPr>
          </a:p>
          <a:p>
            <a:r>
              <a:rPr lang="en-GB" sz="1400" b="1" i="1" dirty="0">
                <a:solidFill>
                  <a:srgbClr val="000000"/>
                </a:solidFill>
                <a:latin typeface="+mn-lt"/>
              </a:rPr>
              <a:t>(a) insolvency proceedings or preventive restructuring frameworks; </a:t>
            </a:r>
            <a:endParaRPr lang="en-GB" sz="1400" i="1" dirty="0">
              <a:latin typeface="+mn-lt"/>
              <a:cs typeface="Arial" panose="020B0604020202020204" pitchFamily="34" charset="0"/>
            </a:endParaRPr>
          </a:p>
        </p:txBody>
      </p:sp>
      <p:pic>
        <p:nvPicPr>
          <p:cNvPr id="7" name="Picture 6">
            <a:extLst>
              <a:ext uri="{FF2B5EF4-FFF2-40B4-BE49-F238E27FC236}">
                <a16:creationId xmlns:a16="http://schemas.microsoft.com/office/drawing/2014/main" id="{4C99F8AF-7BA2-4E9A-8825-E08C17924B33}"/>
              </a:ext>
            </a:extLst>
          </p:cNvPr>
          <p:cNvPicPr>
            <a:picLocks noChangeAspect="1"/>
          </p:cNvPicPr>
          <p:nvPr/>
        </p:nvPicPr>
        <p:blipFill>
          <a:blip r:embed="rId2"/>
          <a:stretch>
            <a:fillRect/>
          </a:stretch>
        </p:blipFill>
        <p:spPr>
          <a:xfrm>
            <a:off x="9372765" y="5037564"/>
            <a:ext cx="2483875" cy="1559788"/>
          </a:xfrm>
          <a:prstGeom prst="rect">
            <a:avLst/>
          </a:prstGeom>
        </p:spPr>
      </p:pic>
    </p:spTree>
    <p:extLst>
      <p:ext uri="{BB962C8B-B14F-4D97-AF65-F5344CB8AC3E}">
        <p14:creationId xmlns:p14="http://schemas.microsoft.com/office/powerpoint/2010/main" val="115776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A9C6-AEFD-4091-B6E7-17491F823388}"/>
              </a:ext>
            </a:extLst>
          </p:cNvPr>
          <p:cNvSpPr>
            <a:spLocks noGrp="1"/>
          </p:cNvSpPr>
          <p:nvPr>
            <p:ph type="title"/>
          </p:nvPr>
        </p:nvSpPr>
        <p:spPr/>
        <p:txBody>
          <a:bodyPr/>
          <a:lstStyle/>
          <a:p>
            <a:r>
              <a:rPr lang="en-GB" dirty="0"/>
              <a:t>General issues</a:t>
            </a:r>
          </a:p>
        </p:txBody>
      </p:sp>
      <p:sp>
        <p:nvSpPr>
          <p:cNvPr id="3" name="Content Placeholder 2">
            <a:extLst>
              <a:ext uri="{FF2B5EF4-FFF2-40B4-BE49-F238E27FC236}">
                <a16:creationId xmlns:a16="http://schemas.microsoft.com/office/drawing/2014/main" id="{74392E04-2FEF-4B76-9848-02017FD17BBF}"/>
              </a:ext>
            </a:extLst>
          </p:cNvPr>
          <p:cNvSpPr>
            <a:spLocks noGrp="1"/>
          </p:cNvSpPr>
          <p:nvPr>
            <p:ph idx="1"/>
          </p:nvPr>
        </p:nvSpPr>
        <p:spPr>
          <a:xfrm>
            <a:off x="609600" y="1465694"/>
            <a:ext cx="11391056" cy="4987642"/>
          </a:xfrm>
        </p:spPr>
        <p:txBody>
          <a:bodyPr>
            <a:normAutofit/>
          </a:bodyPr>
          <a:lstStyle/>
          <a:p>
            <a:r>
              <a:rPr lang="en-GB" sz="3000" dirty="0"/>
              <a:t>Common approach</a:t>
            </a:r>
          </a:p>
          <a:p>
            <a:endParaRPr lang="en-GB" sz="3000" dirty="0"/>
          </a:p>
          <a:p>
            <a:pPr lvl="1"/>
            <a:r>
              <a:rPr lang="en-GB" sz="2600" dirty="0"/>
              <a:t>Problem with the Commission’s Proposal: no difference between legal restructuring and economic restructuring </a:t>
            </a:r>
          </a:p>
          <a:p>
            <a:pPr lvl="1"/>
            <a:endParaRPr lang="en-GB" sz="2600" dirty="0"/>
          </a:p>
          <a:p>
            <a:pPr lvl="1"/>
            <a:r>
              <a:rPr lang="en-GB" sz="2600" dirty="0"/>
              <a:t>Final Compromise </a:t>
            </a:r>
          </a:p>
          <a:p>
            <a:pPr marL="457200" lvl="1" indent="0">
              <a:buNone/>
            </a:pPr>
            <a:r>
              <a:rPr lang="en-GB" sz="3800" dirty="0"/>
              <a:t> </a:t>
            </a:r>
          </a:p>
          <a:p>
            <a:pPr marL="457200" lvl="1" indent="0">
              <a:buNone/>
            </a:pPr>
            <a:endParaRPr lang="en-GB" dirty="0"/>
          </a:p>
        </p:txBody>
      </p:sp>
      <p:pic>
        <p:nvPicPr>
          <p:cNvPr id="7" name="Picture 6">
            <a:extLst>
              <a:ext uri="{FF2B5EF4-FFF2-40B4-BE49-F238E27FC236}">
                <a16:creationId xmlns:a16="http://schemas.microsoft.com/office/drawing/2014/main" id="{4C99F8AF-7BA2-4E9A-8825-E08C17924B33}"/>
              </a:ext>
            </a:extLst>
          </p:cNvPr>
          <p:cNvPicPr>
            <a:picLocks noChangeAspect="1"/>
          </p:cNvPicPr>
          <p:nvPr/>
        </p:nvPicPr>
        <p:blipFill>
          <a:blip r:embed="rId2"/>
          <a:stretch>
            <a:fillRect/>
          </a:stretch>
        </p:blipFill>
        <p:spPr>
          <a:xfrm>
            <a:off x="8184232" y="3076931"/>
            <a:ext cx="3491986" cy="1598166"/>
          </a:xfrm>
          <a:prstGeom prst="rect">
            <a:avLst/>
          </a:prstGeom>
        </p:spPr>
      </p:pic>
      <p:sp>
        <p:nvSpPr>
          <p:cNvPr id="11" name="TextBox 10">
            <a:extLst>
              <a:ext uri="{FF2B5EF4-FFF2-40B4-BE49-F238E27FC236}">
                <a16:creationId xmlns:a16="http://schemas.microsoft.com/office/drawing/2014/main" id="{79017FB8-97A5-4DEB-BA30-FDFE9139F622}"/>
              </a:ext>
            </a:extLst>
          </p:cNvPr>
          <p:cNvSpPr txBox="1"/>
          <p:nvPr/>
        </p:nvSpPr>
        <p:spPr>
          <a:xfrm>
            <a:off x="1127448" y="4653136"/>
            <a:ext cx="10454952" cy="1815882"/>
          </a:xfrm>
          <a:prstGeom prst="rect">
            <a:avLst/>
          </a:prstGeom>
          <a:solidFill>
            <a:schemeClr val="bg2">
              <a:lumMod val="90000"/>
            </a:schemeClr>
          </a:solidFill>
        </p:spPr>
        <p:txBody>
          <a:bodyPr wrap="square" rtlCol="0">
            <a:spAutoFit/>
          </a:bodyPr>
          <a:lstStyle/>
          <a:p>
            <a:pPr algn="just"/>
            <a:r>
              <a:rPr lang="en-GB" sz="1600" dirty="0">
                <a:solidFill>
                  <a:srgbClr val="000000"/>
                </a:solidFill>
                <a:latin typeface="+mn-lt"/>
              </a:rPr>
              <a:t>Article 126 (a) </a:t>
            </a:r>
          </a:p>
          <a:p>
            <a:pPr algn="just"/>
            <a:r>
              <a:rPr lang="en-GB" sz="1600" dirty="0">
                <a:solidFill>
                  <a:srgbClr val="000000"/>
                </a:solidFill>
                <a:latin typeface="+mn-lt"/>
              </a:rPr>
              <a:t>“ Member States shall ensure that </a:t>
            </a:r>
            <a:r>
              <a:rPr lang="en-GB" sz="1600" b="1" i="1" dirty="0">
                <a:solidFill>
                  <a:srgbClr val="000000"/>
                </a:solidFill>
                <a:latin typeface="+mn-lt"/>
              </a:rPr>
              <a:t>at least </a:t>
            </a:r>
            <a:r>
              <a:rPr lang="en-GB" sz="1600" dirty="0">
                <a:solidFill>
                  <a:srgbClr val="000000"/>
                </a:solidFill>
                <a:latin typeface="+mn-lt"/>
              </a:rPr>
              <a:t>the ▌members of the merging companies </a:t>
            </a:r>
            <a:r>
              <a:rPr lang="en-GB" sz="1600" b="1" i="1" dirty="0">
                <a:solidFill>
                  <a:srgbClr val="000000"/>
                </a:solidFill>
                <a:latin typeface="+mn-lt"/>
              </a:rPr>
              <a:t>who voted against the approval of the common draft-terms of the cross-border merger </a:t>
            </a:r>
            <a:r>
              <a:rPr lang="en-GB" sz="1600" dirty="0">
                <a:solidFill>
                  <a:srgbClr val="000000"/>
                </a:solidFill>
                <a:latin typeface="+mn-lt"/>
              </a:rPr>
              <a:t>have the right to dispose of their </a:t>
            </a:r>
            <a:r>
              <a:rPr lang="en-GB" sz="1600" b="1" i="1" dirty="0">
                <a:solidFill>
                  <a:srgbClr val="000000"/>
                </a:solidFill>
                <a:latin typeface="+mn-lt"/>
              </a:rPr>
              <a:t>shares, in consideration for adequate cash compensation, </a:t>
            </a:r>
            <a:r>
              <a:rPr lang="en-GB" sz="1600" dirty="0">
                <a:solidFill>
                  <a:srgbClr val="000000"/>
                </a:solidFill>
                <a:latin typeface="+mn-lt"/>
              </a:rPr>
              <a:t>under the conditions laid down in paragraphs 2 to 6 </a:t>
            </a:r>
            <a:r>
              <a:rPr lang="en-GB" sz="1600" b="1" i="1" dirty="0">
                <a:solidFill>
                  <a:srgbClr val="000000"/>
                </a:solidFill>
                <a:latin typeface="+mn-lt"/>
              </a:rPr>
              <a:t>provided that as a result of the merger they would acquire shares in the company resulting from the merger which would be governed by the law of a Member State other than the Member State of the respective merging company.”</a:t>
            </a:r>
            <a:r>
              <a:rPr lang="en-GB" sz="1600" b="1" i="1"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196682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A9C6-AEFD-4091-B6E7-17491F823388}"/>
              </a:ext>
            </a:extLst>
          </p:cNvPr>
          <p:cNvSpPr>
            <a:spLocks noGrp="1"/>
          </p:cNvSpPr>
          <p:nvPr>
            <p:ph type="title"/>
          </p:nvPr>
        </p:nvSpPr>
        <p:spPr/>
        <p:txBody>
          <a:bodyPr/>
          <a:lstStyle/>
          <a:p>
            <a:r>
              <a:rPr lang="en-GB" dirty="0"/>
              <a:t>General issues</a:t>
            </a:r>
          </a:p>
        </p:txBody>
      </p:sp>
      <p:sp>
        <p:nvSpPr>
          <p:cNvPr id="3" name="Content Placeholder 2">
            <a:extLst>
              <a:ext uri="{FF2B5EF4-FFF2-40B4-BE49-F238E27FC236}">
                <a16:creationId xmlns:a16="http://schemas.microsoft.com/office/drawing/2014/main" id="{74392E04-2FEF-4B76-9848-02017FD17BBF}"/>
              </a:ext>
            </a:extLst>
          </p:cNvPr>
          <p:cNvSpPr>
            <a:spLocks noGrp="1"/>
          </p:cNvSpPr>
          <p:nvPr>
            <p:ph idx="1"/>
          </p:nvPr>
        </p:nvSpPr>
        <p:spPr>
          <a:xfrm>
            <a:off x="609600" y="1465694"/>
            <a:ext cx="11391056" cy="4987642"/>
          </a:xfrm>
        </p:spPr>
        <p:txBody>
          <a:bodyPr>
            <a:normAutofit/>
          </a:bodyPr>
          <a:lstStyle/>
          <a:p>
            <a:r>
              <a:rPr lang="en-GB" sz="3000" dirty="0"/>
              <a:t>General safeguard</a:t>
            </a:r>
          </a:p>
          <a:p>
            <a:endParaRPr lang="en-GB" sz="3000" dirty="0"/>
          </a:p>
          <a:p>
            <a:pPr lvl="1"/>
            <a:r>
              <a:rPr lang="en-GB" sz="2600" dirty="0"/>
              <a:t>Commission’s Proposal: Artificial Arrangement Control</a:t>
            </a:r>
          </a:p>
          <a:p>
            <a:pPr lvl="1"/>
            <a:endParaRPr lang="en-GB" sz="2600" dirty="0"/>
          </a:p>
          <a:p>
            <a:pPr lvl="1"/>
            <a:endParaRPr lang="en-GB" sz="2600" dirty="0"/>
          </a:p>
          <a:p>
            <a:pPr lvl="1"/>
            <a:endParaRPr lang="en-GB" sz="2600" dirty="0"/>
          </a:p>
          <a:p>
            <a:pPr lvl="1"/>
            <a:endParaRPr lang="en-GB" sz="2600" dirty="0"/>
          </a:p>
          <a:p>
            <a:pPr lvl="1"/>
            <a:r>
              <a:rPr lang="en-GB" sz="2600" dirty="0"/>
              <a:t>Drawbacks </a:t>
            </a:r>
          </a:p>
          <a:p>
            <a:pPr lvl="1"/>
            <a:endParaRPr lang="en-GB" sz="2600" dirty="0"/>
          </a:p>
          <a:p>
            <a:pPr lvl="1"/>
            <a:endParaRPr lang="en-GB" sz="2600" dirty="0"/>
          </a:p>
          <a:p>
            <a:pPr lvl="1"/>
            <a:endParaRPr lang="en-GB" sz="2600" dirty="0"/>
          </a:p>
          <a:p>
            <a:pPr marL="457200" lvl="1" indent="0">
              <a:buNone/>
            </a:pPr>
            <a:endParaRPr lang="en-GB" dirty="0"/>
          </a:p>
        </p:txBody>
      </p:sp>
      <p:pic>
        <p:nvPicPr>
          <p:cNvPr id="4" name="Picture 3">
            <a:extLst>
              <a:ext uri="{FF2B5EF4-FFF2-40B4-BE49-F238E27FC236}">
                <a16:creationId xmlns:a16="http://schemas.microsoft.com/office/drawing/2014/main" id="{4B46DF33-B2ED-4924-B4EB-D3C5C1597651}"/>
              </a:ext>
            </a:extLst>
          </p:cNvPr>
          <p:cNvPicPr>
            <a:picLocks noChangeAspect="1"/>
          </p:cNvPicPr>
          <p:nvPr/>
        </p:nvPicPr>
        <p:blipFill>
          <a:blip r:embed="rId2"/>
          <a:stretch>
            <a:fillRect/>
          </a:stretch>
        </p:blipFill>
        <p:spPr>
          <a:xfrm>
            <a:off x="767408" y="3239435"/>
            <a:ext cx="11017224" cy="1440160"/>
          </a:xfrm>
          <a:prstGeom prst="rect">
            <a:avLst/>
          </a:prstGeom>
        </p:spPr>
      </p:pic>
    </p:spTree>
    <p:extLst>
      <p:ext uri="{BB962C8B-B14F-4D97-AF65-F5344CB8AC3E}">
        <p14:creationId xmlns:p14="http://schemas.microsoft.com/office/powerpoint/2010/main" val="4060987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A9C6-AEFD-4091-B6E7-17491F823388}"/>
              </a:ext>
            </a:extLst>
          </p:cNvPr>
          <p:cNvSpPr>
            <a:spLocks noGrp="1"/>
          </p:cNvSpPr>
          <p:nvPr>
            <p:ph type="title"/>
          </p:nvPr>
        </p:nvSpPr>
        <p:spPr/>
        <p:txBody>
          <a:bodyPr/>
          <a:lstStyle/>
          <a:p>
            <a:r>
              <a:rPr lang="en-GB" dirty="0"/>
              <a:t>General issues</a:t>
            </a:r>
          </a:p>
        </p:txBody>
      </p:sp>
      <p:sp>
        <p:nvSpPr>
          <p:cNvPr id="3" name="Content Placeholder 2">
            <a:extLst>
              <a:ext uri="{FF2B5EF4-FFF2-40B4-BE49-F238E27FC236}">
                <a16:creationId xmlns:a16="http://schemas.microsoft.com/office/drawing/2014/main" id="{74392E04-2FEF-4B76-9848-02017FD17BBF}"/>
              </a:ext>
            </a:extLst>
          </p:cNvPr>
          <p:cNvSpPr>
            <a:spLocks noGrp="1"/>
          </p:cNvSpPr>
          <p:nvPr>
            <p:ph idx="1"/>
          </p:nvPr>
        </p:nvSpPr>
        <p:spPr>
          <a:xfrm>
            <a:off x="609600" y="1465694"/>
            <a:ext cx="11391056" cy="4987642"/>
          </a:xfrm>
        </p:spPr>
        <p:txBody>
          <a:bodyPr>
            <a:normAutofit/>
          </a:bodyPr>
          <a:lstStyle/>
          <a:p>
            <a:r>
              <a:rPr lang="en-GB" sz="2800" dirty="0"/>
              <a:t>General safeguard: Final compromise</a:t>
            </a:r>
          </a:p>
          <a:p>
            <a:pPr marL="457200" lvl="1" indent="0">
              <a:buNone/>
            </a:pPr>
            <a:r>
              <a:rPr lang="en-GB" sz="3800" dirty="0"/>
              <a:t> </a:t>
            </a:r>
          </a:p>
          <a:p>
            <a:pPr marL="457200" lvl="1" indent="0">
              <a:buNone/>
            </a:pPr>
            <a:endParaRPr lang="en-GB" dirty="0"/>
          </a:p>
        </p:txBody>
      </p:sp>
      <p:sp>
        <p:nvSpPr>
          <p:cNvPr id="5" name="TextBox 4">
            <a:extLst>
              <a:ext uri="{FF2B5EF4-FFF2-40B4-BE49-F238E27FC236}">
                <a16:creationId xmlns:a16="http://schemas.microsoft.com/office/drawing/2014/main" id="{719EDB3C-8950-46F6-826C-202BC1CD850F}"/>
              </a:ext>
            </a:extLst>
          </p:cNvPr>
          <p:cNvSpPr txBox="1"/>
          <p:nvPr/>
        </p:nvSpPr>
        <p:spPr>
          <a:xfrm>
            <a:off x="609600" y="2132856"/>
            <a:ext cx="11247040" cy="4524315"/>
          </a:xfrm>
          <a:prstGeom prst="rect">
            <a:avLst/>
          </a:prstGeom>
          <a:solidFill>
            <a:schemeClr val="bg2">
              <a:lumMod val="90000"/>
            </a:schemeClr>
          </a:solidFill>
        </p:spPr>
        <p:txBody>
          <a:bodyPr wrap="square" rtlCol="0">
            <a:spAutoFit/>
          </a:bodyPr>
          <a:lstStyle/>
          <a:p>
            <a:pPr algn="just"/>
            <a:r>
              <a:rPr lang="en-GB" sz="1600" dirty="0">
                <a:latin typeface="+mn-lt"/>
              </a:rPr>
              <a:t>Article 86(m) (7) and (8)</a:t>
            </a:r>
            <a:r>
              <a:rPr lang="en-GB" sz="1600" b="1" i="1" dirty="0">
                <a:solidFill>
                  <a:srgbClr val="000000"/>
                </a:solidFill>
                <a:latin typeface="+mn-lt"/>
              </a:rPr>
              <a:t> Member States shall ensure that the competent authority shall not issue the pre-conversion certificate, if it is determined in compliance with national law that a cross-border conversion is set-up for abusive or fraudulent purposes leading or aimed to lead to evasion or circumvention of national or EU law, or for criminal purposes. </a:t>
            </a:r>
          </a:p>
          <a:p>
            <a:pPr algn="just"/>
            <a:r>
              <a:rPr lang="en-GB" sz="1600" b="1" i="1" dirty="0">
                <a:solidFill>
                  <a:srgbClr val="000000"/>
                </a:solidFill>
                <a:latin typeface="+mn-lt"/>
              </a:rPr>
              <a:t>If </a:t>
            </a:r>
            <a:r>
              <a:rPr lang="en-GB" sz="1600" dirty="0">
                <a:solidFill>
                  <a:srgbClr val="000000"/>
                </a:solidFill>
                <a:latin typeface="+mn-lt"/>
              </a:rPr>
              <a:t>the competent authority, </a:t>
            </a:r>
            <a:r>
              <a:rPr lang="en-GB" sz="1600" b="1" i="1" dirty="0">
                <a:solidFill>
                  <a:srgbClr val="000000"/>
                </a:solidFill>
                <a:latin typeface="+mn-lt"/>
              </a:rPr>
              <a:t>through the scrutiny of legality referred to in paragraph 1, </a:t>
            </a:r>
            <a:r>
              <a:rPr lang="en-GB" sz="1600" dirty="0">
                <a:solidFill>
                  <a:srgbClr val="000000"/>
                </a:solidFill>
                <a:latin typeface="+mn-lt"/>
              </a:rPr>
              <a:t>has serious </a:t>
            </a:r>
            <a:r>
              <a:rPr lang="en-GB" sz="1600" b="1" i="1" dirty="0">
                <a:solidFill>
                  <a:srgbClr val="000000"/>
                </a:solidFill>
                <a:latin typeface="+mn-lt"/>
              </a:rPr>
              <a:t>doubts </a:t>
            </a:r>
            <a:r>
              <a:rPr lang="en-GB" sz="1600" dirty="0">
                <a:solidFill>
                  <a:srgbClr val="000000"/>
                </a:solidFill>
                <a:latin typeface="+mn-lt"/>
              </a:rPr>
              <a:t>that the cross-border conversion </a:t>
            </a:r>
            <a:r>
              <a:rPr lang="en-GB" sz="1600" b="1" i="1" dirty="0">
                <a:solidFill>
                  <a:srgbClr val="000000"/>
                </a:solidFill>
                <a:latin typeface="+mn-lt"/>
              </a:rPr>
              <a:t>is set up for abusive or fraudulent purposes leading or aimed to lead to evasion or circumvention of national or EU law, or for criminal purposes, it shall take into consideration relevant facts and circumstances, such as, where relevant and not considered in isolation, indicative factors of which, the competent authority has become aware, in the course of the scrutiny of legality referred to in paragraph 1, including through consultation of relevant authorities. The assessment for the purposes of this paragraph shall be conducted on a case-by-case basis, through a procedure governed by national law. </a:t>
            </a:r>
          </a:p>
          <a:p>
            <a:pPr algn="just"/>
            <a:endParaRPr lang="en-GB" sz="1600" b="1" i="1" dirty="0">
              <a:solidFill>
                <a:srgbClr val="000000"/>
              </a:solidFill>
              <a:latin typeface="+mn-lt"/>
            </a:endParaRPr>
          </a:p>
          <a:p>
            <a:r>
              <a:rPr lang="en-GB" sz="1600" b="1" i="1" dirty="0">
                <a:solidFill>
                  <a:srgbClr val="000000"/>
                </a:solidFill>
                <a:latin typeface="+mn-lt"/>
              </a:rPr>
              <a:t>Article 86(u) </a:t>
            </a:r>
            <a:r>
              <a:rPr lang="en-GB" sz="1600" dirty="0">
                <a:solidFill>
                  <a:srgbClr val="000000"/>
                </a:solidFill>
                <a:latin typeface="+mn-lt"/>
              </a:rPr>
              <a:t>A cross-border conversion which has taken effect in compliance with the procedures transposing this Directive may not be declared null and void. </a:t>
            </a:r>
          </a:p>
          <a:p>
            <a:r>
              <a:rPr lang="en-GB" sz="1600" b="1" i="1" dirty="0">
                <a:solidFill>
                  <a:srgbClr val="000000"/>
                </a:solidFill>
                <a:latin typeface="+mn-lt"/>
              </a:rPr>
              <a:t>This does not affect Member States' powers, inter alia, in the field of criminal law, terrorist financing, social law, taxation and law enforcement, to impose measures and penalties, in accordance with national laws, after the date on which the cross-border conversion took effect. </a:t>
            </a:r>
          </a:p>
          <a:p>
            <a:pPr algn="just"/>
            <a:r>
              <a:rPr lang="en-GB" sz="1600" dirty="0">
                <a:latin typeface="+mn-lt"/>
              </a:rPr>
              <a:t> </a:t>
            </a:r>
          </a:p>
        </p:txBody>
      </p:sp>
    </p:spTree>
    <p:extLst>
      <p:ext uri="{BB962C8B-B14F-4D97-AF65-F5344CB8AC3E}">
        <p14:creationId xmlns:p14="http://schemas.microsoft.com/office/powerpoint/2010/main" val="84438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A9C6-AEFD-4091-B6E7-17491F823388}"/>
              </a:ext>
            </a:extLst>
          </p:cNvPr>
          <p:cNvSpPr>
            <a:spLocks noGrp="1"/>
          </p:cNvSpPr>
          <p:nvPr>
            <p:ph type="title"/>
          </p:nvPr>
        </p:nvSpPr>
        <p:spPr/>
        <p:txBody>
          <a:bodyPr/>
          <a:lstStyle/>
          <a:p>
            <a:r>
              <a:rPr lang="en-GB" dirty="0"/>
              <a:t>Phases</a:t>
            </a:r>
          </a:p>
        </p:txBody>
      </p:sp>
      <p:sp>
        <p:nvSpPr>
          <p:cNvPr id="7" name="Arrow: Chevron 6">
            <a:extLst>
              <a:ext uri="{FF2B5EF4-FFF2-40B4-BE49-F238E27FC236}">
                <a16:creationId xmlns:a16="http://schemas.microsoft.com/office/drawing/2014/main" id="{E58BAEF9-8879-46D5-A10A-FC4141162878}"/>
              </a:ext>
            </a:extLst>
          </p:cNvPr>
          <p:cNvSpPr/>
          <p:nvPr/>
        </p:nvSpPr>
        <p:spPr>
          <a:xfrm>
            <a:off x="928292" y="1859082"/>
            <a:ext cx="2160240" cy="1008112"/>
          </a:xfrm>
          <a:prstGeom prst="chevron">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9">
            <a:extLst>
              <a:ext uri="{FF2B5EF4-FFF2-40B4-BE49-F238E27FC236}">
                <a16:creationId xmlns:a16="http://schemas.microsoft.com/office/drawing/2014/main" id="{F323E84A-CBAD-4650-AC3A-C5892F5A4AF5}"/>
              </a:ext>
            </a:extLst>
          </p:cNvPr>
          <p:cNvSpPr txBox="1"/>
          <p:nvPr/>
        </p:nvSpPr>
        <p:spPr>
          <a:xfrm>
            <a:off x="1415480" y="2193861"/>
            <a:ext cx="1578117"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Documentation</a:t>
            </a:r>
          </a:p>
        </p:txBody>
      </p:sp>
      <p:sp>
        <p:nvSpPr>
          <p:cNvPr id="11" name="Arrow: Chevron 10">
            <a:extLst>
              <a:ext uri="{FF2B5EF4-FFF2-40B4-BE49-F238E27FC236}">
                <a16:creationId xmlns:a16="http://schemas.microsoft.com/office/drawing/2014/main" id="{FC3F342A-414A-4342-AB66-E752B81CE4BE}"/>
              </a:ext>
            </a:extLst>
          </p:cNvPr>
          <p:cNvSpPr/>
          <p:nvPr/>
        </p:nvSpPr>
        <p:spPr>
          <a:xfrm>
            <a:off x="3381114" y="1859082"/>
            <a:ext cx="2160240" cy="1008112"/>
          </a:xfrm>
          <a:prstGeom prst="chevron">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a:extLst>
              <a:ext uri="{FF2B5EF4-FFF2-40B4-BE49-F238E27FC236}">
                <a16:creationId xmlns:a16="http://schemas.microsoft.com/office/drawing/2014/main" id="{91EAE4D3-D8CD-4851-B056-906ED869CD3E}"/>
              </a:ext>
            </a:extLst>
          </p:cNvPr>
          <p:cNvSpPr txBox="1"/>
          <p:nvPr/>
        </p:nvSpPr>
        <p:spPr>
          <a:xfrm>
            <a:off x="3719736" y="2043774"/>
            <a:ext cx="1663081"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Approval</a:t>
            </a:r>
          </a:p>
          <a:p>
            <a:pPr algn="ctr"/>
            <a:r>
              <a:rPr lang="en-GB" sz="1600" dirty="0">
                <a:latin typeface="Arial" panose="020B0604020202020204" pitchFamily="34" charset="0"/>
                <a:cs typeface="Arial" panose="020B0604020202020204" pitchFamily="34" charset="0"/>
              </a:rPr>
              <a:t>(+safeguards)</a:t>
            </a:r>
          </a:p>
        </p:txBody>
      </p:sp>
      <p:sp>
        <p:nvSpPr>
          <p:cNvPr id="13" name="Arrow: Chevron 12">
            <a:extLst>
              <a:ext uri="{FF2B5EF4-FFF2-40B4-BE49-F238E27FC236}">
                <a16:creationId xmlns:a16="http://schemas.microsoft.com/office/drawing/2014/main" id="{4360830D-8E01-4A51-BC0C-D5BF6FCFFFE1}"/>
              </a:ext>
            </a:extLst>
          </p:cNvPr>
          <p:cNvSpPr/>
          <p:nvPr/>
        </p:nvSpPr>
        <p:spPr>
          <a:xfrm>
            <a:off x="5772714" y="1868198"/>
            <a:ext cx="2160240" cy="1008112"/>
          </a:xfrm>
          <a:prstGeom prst="chevron">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a:extLst>
              <a:ext uri="{FF2B5EF4-FFF2-40B4-BE49-F238E27FC236}">
                <a16:creationId xmlns:a16="http://schemas.microsoft.com/office/drawing/2014/main" id="{60AE5DA5-BBF8-4146-8510-2FECBC55EF87}"/>
              </a:ext>
            </a:extLst>
          </p:cNvPr>
          <p:cNvSpPr txBox="1"/>
          <p:nvPr/>
        </p:nvSpPr>
        <p:spPr>
          <a:xfrm>
            <a:off x="6168008" y="2079866"/>
            <a:ext cx="1583057"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Pre-operation</a:t>
            </a:r>
          </a:p>
          <a:p>
            <a:pPr algn="ctr"/>
            <a:r>
              <a:rPr lang="en-GB" sz="1600" dirty="0">
                <a:latin typeface="Arial" panose="020B0604020202020204" pitchFamily="34" charset="0"/>
                <a:cs typeface="Arial" panose="020B0604020202020204" pitchFamily="34" charset="0"/>
              </a:rPr>
              <a:t>certificate</a:t>
            </a:r>
          </a:p>
        </p:txBody>
      </p:sp>
      <p:sp>
        <p:nvSpPr>
          <p:cNvPr id="15" name="Arrow: Chevron 14">
            <a:extLst>
              <a:ext uri="{FF2B5EF4-FFF2-40B4-BE49-F238E27FC236}">
                <a16:creationId xmlns:a16="http://schemas.microsoft.com/office/drawing/2014/main" id="{E01CA40E-2A81-4794-BE76-C892A7DCE341}"/>
              </a:ext>
            </a:extLst>
          </p:cNvPr>
          <p:cNvSpPr/>
          <p:nvPr/>
        </p:nvSpPr>
        <p:spPr>
          <a:xfrm>
            <a:off x="8391156" y="1859082"/>
            <a:ext cx="2160240" cy="1008112"/>
          </a:xfrm>
          <a:prstGeom prst="chevron">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E19EE546-A13A-464C-9F46-7379612FDF5F}"/>
              </a:ext>
            </a:extLst>
          </p:cNvPr>
          <p:cNvSpPr txBox="1"/>
          <p:nvPr/>
        </p:nvSpPr>
        <p:spPr>
          <a:xfrm>
            <a:off x="8976320" y="2136895"/>
            <a:ext cx="1368152"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Registration</a:t>
            </a:r>
          </a:p>
        </p:txBody>
      </p:sp>
      <p:sp>
        <p:nvSpPr>
          <p:cNvPr id="18" name="TextBox 17">
            <a:extLst>
              <a:ext uri="{FF2B5EF4-FFF2-40B4-BE49-F238E27FC236}">
                <a16:creationId xmlns:a16="http://schemas.microsoft.com/office/drawing/2014/main" id="{91D45533-A365-4C43-882D-721AA01D9D3D}"/>
              </a:ext>
            </a:extLst>
          </p:cNvPr>
          <p:cNvSpPr txBox="1"/>
          <p:nvPr/>
        </p:nvSpPr>
        <p:spPr>
          <a:xfrm>
            <a:off x="346732" y="3645024"/>
            <a:ext cx="9277659" cy="2893100"/>
          </a:xfrm>
          <a:prstGeom prst="rect">
            <a:avLst/>
          </a:prstGeom>
          <a:noFill/>
          <a:ln w="6350">
            <a:solidFill>
              <a:schemeClr val="tx1"/>
            </a:solidFill>
          </a:ln>
        </p:spPr>
        <p:txBody>
          <a:bodyPr wrap="square" rtlCol="0">
            <a:spAutoFit/>
          </a:bodyPr>
          <a:lstStyle/>
          <a:p>
            <a:pPr marL="285750" indent="-285750">
              <a:buFont typeface="Arial" panose="020B0604020202020204" pitchFamily="34" charset="0"/>
              <a:buChar char="•"/>
            </a:pPr>
            <a:r>
              <a:rPr lang="en-GB" sz="1400" dirty="0">
                <a:latin typeface="+mj-lt"/>
              </a:rPr>
              <a:t>Documents </a:t>
            </a:r>
          </a:p>
          <a:p>
            <a:pPr marL="285750" indent="-285750">
              <a:buFont typeface="Arial" panose="020B0604020202020204" pitchFamily="34" charset="0"/>
              <a:buChar char="•"/>
            </a:pPr>
            <a:endParaRPr lang="en-GB" sz="1400" dirty="0">
              <a:latin typeface="+mj-lt"/>
            </a:endParaRPr>
          </a:p>
          <a:p>
            <a:pPr marL="742950" lvl="1" indent="-285750">
              <a:buFont typeface="Arial" panose="020B0604020202020204" pitchFamily="34" charset="0"/>
              <a:buChar char="•"/>
            </a:pPr>
            <a:r>
              <a:rPr lang="en-GB" sz="1400" dirty="0">
                <a:latin typeface="+mj-lt"/>
              </a:rPr>
              <a:t>Draft terms of the proposed X-border operation: minimum content</a:t>
            </a:r>
          </a:p>
          <a:p>
            <a:pPr marL="285750" indent="-285750">
              <a:buFont typeface="Arial" panose="020B0604020202020204" pitchFamily="34" charset="0"/>
              <a:buChar char="•"/>
            </a:pPr>
            <a:endParaRPr lang="en-GB" sz="1400" dirty="0">
              <a:latin typeface="+mj-lt"/>
            </a:endParaRPr>
          </a:p>
          <a:p>
            <a:pPr marL="742950" lvl="1" indent="-285750">
              <a:buFont typeface="Arial" panose="020B0604020202020204" pitchFamily="34" charset="0"/>
              <a:buChar char="•"/>
            </a:pPr>
            <a:r>
              <a:rPr lang="en-GB" sz="1400" dirty="0">
                <a:latin typeface="+mj-lt"/>
              </a:rPr>
              <a:t>Report to the members and employees: one/two documents, minimum content, exceptions</a:t>
            </a:r>
          </a:p>
          <a:p>
            <a:endParaRPr lang="en-GB" sz="1400" dirty="0">
              <a:latin typeface="+mj-lt"/>
            </a:endParaRPr>
          </a:p>
          <a:p>
            <a:pPr marL="742950" lvl="1" indent="-285750">
              <a:buFont typeface="Arial" panose="020B0604020202020204" pitchFamily="34" charset="0"/>
              <a:buChar char="•"/>
            </a:pPr>
            <a:r>
              <a:rPr lang="en-GB" sz="1400" dirty="0">
                <a:latin typeface="+mj-lt"/>
              </a:rPr>
              <a:t>Independent Expert Report, in particular on the cash compensation and the exchange ratio</a:t>
            </a:r>
          </a:p>
          <a:p>
            <a:pPr marL="742950" lvl="1" indent="-285750">
              <a:buFont typeface="Arial" panose="020B0604020202020204" pitchFamily="34" charset="0"/>
              <a:buChar char="•"/>
            </a:pPr>
            <a:endParaRPr lang="en-GB" sz="1400" dirty="0">
              <a:latin typeface="+mj-lt"/>
            </a:endParaRPr>
          </a:p>
          <a:p>
            <a:pPr marL="285750" indent="-285750">
              <a:buFont typeface="Arial" panose="020B0604020202020204" pitchFamily="34" charset="0"/>
              <a:buChar char="•"/>
            </a:pPr>
            <a:r>
              <a:rPr lang="en-GB" sz="1400" dirty="0">
                <a:latin typeface="+mj-lt"/>
              </a:rPr>
              <a:t>  Disclosure rules</a:t>
            </a:r>
          </a:p>
          <a:p>
            <a:pPr marL="285750" indent="-285750">
              <a:buFont typeface="Arial" panose="020B0604020202020204" pitchFamily="34" charset="0"/>
              <a:buChar char="•"/>
            </a:pPr>
            <a:endParaRPr lang="en-GB" sz="1400" dirty="0">
              <a:latin typeface="+mj-lt"/>
            </a:endParaRPr>
          </a:p>
          <a:p>
            <a:pPr marL="742950" lvl="1" indent="-285750">
              <a:buFont typeface="Arial" panose="020B0604020202020204" pitchFamily="34" charset="0"/>
              <a:buChar char="•"/>
            </a:pPr>
            <a:r>
              <a:rPr lang="en-GB" sz="1400" dirty="0">
                <a:latin typeface="+mj-lt"/>
              </a:rPr>
              <a:t>Moment </a:t>
            </a:r>
          </a:p>
          <a:p>
            <a:pPr marL="742950" lvl="1" indent="-285750">
              <a:buFont typeface="Arial" panose="020B0604020202020204" pitchFamily="34" charset="0"/>
              <a:buChar char="•"/>
            </a:pPr>
            <a:endParaRPr lang="en-GB" sz="1400" dirty="0">
              <a:latin typeface="+mj-lt"/>
            </a:endParaRPr>
          </a:p>
          <a:p>
            <a:pPr marL="742950" lvl="1" indent="-285750">
              <a:buFont typeface="Arial" panose="020B0604020202020204" pitchFamily="34" charset="0"/>
              <a:buChar char="•"/>
            </a:pPr>
            <a:r>
              <a:rPr lang="en-GB" sz="1400" dirty="0">
                <a:latin typeface="+mj-lt"/>
              </a:rPr>
              <a:t>Means of publicity</a:t>
            </a:r>
          </a:p>
        </p:txBody>
      </p:sp>
      <p:sp>
        <p:nvSpPr>
          <p:cNvPr id="8" name="Arrow: Down 7">
            <a:extLst>
              <a:ext uri="{FF2B5EF4-FFF2-40B4-BE49-F238E27FC236}">
                <a16:creationId xmlns:a16="http://schemas.microsoft.com/office/drawing/2014/main" id="{30E18577-AE51-4DD3-965A-FBDE0374D57F}"/>
              </a:ext>
            </a:extLst>
          </p:cNvPr>
          <p:cNvSpPr/>
          <p:nvPr/>
        </p:nvSpPr>
        <p:spPr>
          <a:xfrm>
            <a:off x="1631504" y="2924944"/>
            <a:ext cx="432048" cy="573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62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1000"/>
                                        <p:tgtEl>
                                          <p:spTgt spid="18">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xEl>
                                              <p:pRg st="4" end="4"/>
                                            </p:txEl>
                                          </p:spTgt>
                                        </p:tgtEl>
                                        <p:attrNameLst>
                                          <p:attrName>style.visibility</p:attrName>
                                        </p:attrNameLst>
                                      </p:cBhvr>
                                      <p:to>
                                        <p:strVal val="visible"/>
                                      </p:to>
                                    </p:set>
                                    <p:animEffect transition="in" filter="fade">
                                      <p:cBhvr>
                                        <p:cTn id="20" dur="1000"/>
                                        <p:tgtEl>
                                          <p:spTgt spid="18">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xEl>
                                              <p:pRg st="6" end="6"/>
                                            </p:txEl>
                                          </p:spTgt>
                                        </p:tgtEl>
                                        <p:attrNameLst>
                                          <p:attrName>style.visibility</p:attrName>
                                        </p:attrNameLst>
                                      </p:cBhvr>
                                      <p:to>
                                        <p:strVal val="visible"/>
                                      </p:to>
                                    </p:set>
                                    <p:animEffect transition="in" filter="fade">
                                      <p:cBhvr>
                                        <p:cTn id="23" dur="1000"/>
                                        <p:tgtEl>
                                          <p:spTgt spid="18">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xEl>
                                              <p:pRg st="10" end="10"/>
                                            </p:txEl>
                                          </p:spTgt>
                                        </p:tgtEl>
                                        <p:attrNameLst>
                                          <p:attrName>style.visibility</p:attrName>
                                        </p:attrNameLst>
                                      </p:cBhvr>
                                      <p:to>
                                        <p:strVal val="visible"/>
                                      </p:to>
                                    </p:set>
                                    <p:animEffect transition="in" filter="fade">
                                      <p:cBhvr>
                                        <p:cTn id="28" dur="1000"/>
                                        <p:tgtEl>
                                          <p:spTgt spid="18">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xEl>
                                              <p:pRg st="12" end="12"/>
                                            </p:txEl>
                                          </p:spTgt>
                                        </p:tgtEl>
                                        <p:attrNameLst>
                                          <p:attrName>style.visibility</p:attrName>
                                        </p:attrNameLst>
                                      </p:cBhvr>
                                      <p:to>
                                        <p:strVal val="visible"/>
                                      </p:to>
                                    </p:set>
                                    <p:animEffect transition="in" filter="fade">
                                      <p:cBhvr>
                                        <p:cTn id="31" dur="1000"/>
                                        <p:tgtEl>
                                          <p:spTgt spid="1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MS_OFFICEID" val="Madrid"/>
  <p:tag name="TMS_CULTUREID" val="English-UK"/>
  <p:tag name="TMS_BUSINESSUNITID" val="LinklatersSLP"/>
  <p:tag name="TMS_TEMPLATE_ID" val="StandardW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L H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L H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StandardPowerpoint</Template>
  <TotalTime>2072</TotalTime>
  <Words>1421</Words>
  <Application>Microsoft Office PowerPoint</Application>
  <PresentationFormat>Widescreen</PresentationFormat>
  <Paragraphs>238</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Times New Roman</vt:lpstr>
      <vt:lpstr>Office Theme</vt:lpstr>
      <vt:lpstr>EU Directive on Companies’ Cross-border Mobility</vt:lpstr>
      <vt:lpstr>Introduction</vt:lpstr>
      <vt:lpstr>Background </vt:lpstr>
      <vt:lpstr>General issues</vt:lpstr>
      <vt:lpstr>General issues</vt:lpstr>
      <vt:lpstr>General issues</vt:lpstr>
      <vt:lpstr>General issues</vt:lpstr>
      <vt:lpstr>General issues</vt:lpstr>
      <vt:lpstr>Phases</vt:lpstr>
      <vt:lpstr>Phases</vt:lpstr>
      <vt:lpstr>Phases</vt:lpstr>
      <vt:lpstr>Phases</vt:lpstr>
      <vt:lpstr>Stakeholders</vt:lpstr>
      <vt:lpstr>        Protection of minority members </vt:lpstr>
      <vt:lpstr>        Protection of creditors </vt:lpstr>
      <vt:lpstr>        Protection of creditors </vt:lpstr>
      <vt:lpstr>        Employees</vt:lpstr>
      <vt:lpstr>By way of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Proposal: Cross-border Conversion</dc:title>
  <dc:creator>Any Authorised User</dc:creator>
  <cp:lastModifiedBy>Any Authorised User</cp:lastModifiedBy>
  <cp:revision>85</cp:revision>
  <cp:lastPrinted>2019-04-16T09:07:20Z</cp:lastPrinted>
  <dcterms:created xsi:type="dcterms:W3CDTF">2018-07-26T09:22:26Z</dcterms:created>
  <dcterms:modified xsi:type="dcterms:W3CDTF">2019-04-16T09:20:01Z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R.4</vt:lpwstr>
  </property>
</Properties>
</file>